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3" r:id="rId4"/>
    <p:sldId id="258" r:id="rId5"/>
    <p:sldId id="274" r:id="rId6"/>
    <p:sldId id="275" r:id="rId7"/>
    <p:sldId id="259" r:id="rId8"/>
    <p:sldId id="276" r:id="rId9"/>
    <p:sldId id="260" r:id="rId10"/>
    <p:sldId id="304" r:id="rId11"/>
    <p:sldId id="305" r:id="rId12"/>
    <p:sldId id="261" r:id="rId13"/>
    <p:sldId id="277" r:id="rId14"/>
    <p:sldId id="278" r:id="rId15"/>
    <p:sldId id="262" r:id="rId16"/>
    <p:sldId id="279" r:id="rId17"/>
    <p:sldId id="280" r:id="rId18"/>
    <p:sldId id="264" r:id="rId19"/>
    <p:sldId id="281" r:id="rId20"/>
    <p:sldId id="265" r:id="rId21"/>
    <p:sldId id="282" r:id="rId22"/>
    <p:sldId id="266" r:id="rId23"/>
    <p:sldId id="283" r:id="rId24"/>
    <p:sldId id="267" r:id="rId25"/>
    <p:sldId id="284" r:id="rId26"/>
    <p:sldId id="268" r:id="rId27"/>
    <p:sldId id="285" r:id="rId28"/>
    <p:sldId id="286" r:id="rId29"/>
    <p:sldId id="269" r:id="rId30"/>
    <p:sldId id="287" r:id="rId31"/>
    <p:sldId id="288" r:id="rId32"/>
    <p:sldId id="289" r:id="rId33"/>
    <p:sldId id="271" r:id="rId34"/>
    <p:sldId id="290" r:id="rId35"/>
    <p:sldId id="292" r:id="rId36"/>
    <p:sldId id="293" r:id="rId37"/>
    <p:sldId id="272" r:id="rId38"/>
    <p:sldId id="294" r:id="rId39"/>
    <p:sldId id="295" r:id="rId40"/>
    <p:sldId id="296" r:id="rId41"/>
    <p:sldId id="299" r:id="rId42"/>
    <p:sldId id="297" r:id="rId43"/>
    <p:sldId id="300" r:id="rId44"/>
    <p:sldId id="298" r:id="rId45"/>
    <p:sldId id="301" r:id="rId46"/>
    <p:sldId id="302" r:id="rId47"/>
    <p:sldId id="303"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snapToObjects="1">
      <p:cViewPr varScale="1">
        <p:scale>
          <a:sx n="78" d="100"/>
          <a:sy n="78" d="100"/>
        </p:scale>
        <p:origin x="1555"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5/23/2025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5/23/2025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5/23/2025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5/23/2025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localhost:3000/#/payment/delux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dirty="0"/>
              <a:t>OWASP Juice Shop Vulnerabilities</a:t>
            </a:r>
            <a:br>
              <a:rPr lang="en-IN" dirty="0"/>
            </a:br>
            <a:endParaRPr dirty="0"/>
          </a:p>
        </p:txBody>
      </p:sp>
      <p:sp>
        <p:nvSpPr>
          <p:cNvPr id="3" name="Subtitle 2"/>
          <p:cNvSpPr>
            <a:spLocks noGrp="1"/>
          </p:cNvSpPr>
          <p:nvPr>
            <p:ph type="subTitle" idx="1"/>
          </p:nvPr>
        </p:nvSpPr>
        <p:spPr/>
        <p:txBody>
          <a:bodyPr/>
          <a:lstStyle/>
          <a:p>
            <a:r>
              <a:rPr dirty="0"/>
              <a:t>Improper Input Validation &amp; Broken Authentication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6E29-D198-F86C-0C4F-9C21949878E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C010300-72D1-8D44-DE38-4D6FDB12329D}"/>
              </a:ext>
            </a:extLst>
          </p:cNvPr>
          <p:cNvSpPr>
            <a:spLocks noGrp="1"/>
          </p:cNvSpPr>
          <p:nvPr>
            <p:ph idx="1"/>
          </p:nvPr>
        </p:nvSpPr>
        <p:spPr/>
        <p:txBody>
          <a:bodyPr>
            <a:normAutofit fontScale="32500" lnSpcReduction="20000"/>
          </a:bodyPr>
          <a:lstStyle/>
          <a:p>
            <a:pPr marL="0" indent="0">
              <a:buNone/>
            </a:pPr>
            <a:r>
              <a:rPr lang="en-US" dirty="0"/>
              <a:t>Steps to Exploit and Solve the Challenge</a:t>
            </a:r>
          </a:p>
          <a:p>
            <a:r>
              <a:rPr lang="en-US" dirty="0"/>
              <a:t>Open Browser Dev Tools:</a:t>
            </a:r>
          </a:p>
          <a:p>
            <a:r>
              <a:rPr lang="en-US" dirty="0"/>
              <a:t>Go to the Juice Shop app in your browser.</a:t>
            </a:r>
          </a:p>
          <a:p>
            <a:r>
              <a:rPr lang="en-US" dirty="0"/>
              <a:t>Open the </a:t>
            </a:r>
            <a:r>
              <a:rPr lang="en-US" dirty="0" err="1"/>
              <a:t>DevTools</a:t>
            </a:r>
            <a:r>
              <a:rPr lang="en-US" dirty="0"/>
              <a:t> (usually F12 or </a:t>
            </a:r>
            <a:r>
              <a:rPr lang="en-US" dirty="0" err="1"/>
              <a:t>Ctrl+Shift+I</a:t>
            </a:r>
            <a:r>
              <a:rPr lang="en-US" dirty="0"/>
              <a:t>).</a:t>
            </a:r>
          </a:p>
          <a:p>
            <a:r>
              <a:rPr lang="en-US" dirty="0"/>
              <a:t>Open the Sources tab and locate the file: main.js.</a:t>
            </a:r>
          </a:p>
          <a:p>
            <a:r>
              <a:rPr lang="en-US" dirty="0"/>
              <a:t>Search for campaigns in main.js.</a:t>
            </a:r>
          </a:p>
          <a:p>
            <a:r>
              <a:rPr lang="en-US" dirty="0"/>
              <a:t>You will find a definition like </a:t>
            </a:r>
            <a:r>
              <a:rPr lang="en-US" dirty="0" err="1"/>
              <a:t>this.campaigns</a:t>
            </a:r>
            <a:r>
              <a:rPr lang="en-US" dirty="0"/>
              <a:t> = { WMNSDY2019: { ... } }.</a:t>
            </a:r>
          </a:p>
          <a:p>
            <a:r>
              <a:rPr lang="en-US" dirty="0"/>
              <a:t>Locate the </a:t>
            </a:r>
            <a:r>
              <a:rPr lang="en-US" dirty="0" err="1"/>
              <a:t>validOn</a:t>
            </a:r>
            <a:r>
              <a:rPr lang="en-US" dirty="0"/>
              <a:t> field (e.g., </a:t>
            </a:r>
            <a:r>
              <a:rPr lang="en-US" dirty="0" err="1"/>
              <a:t>validOn</a:t>
            </a:r>
            <a:r>
              <a:rPr lang="en-US" dirty="0"/>
              <a:t>: 15519996e5), which is a timestamp.</a:t>
            </a:r>
          </a:p>
          <a:p>
            <a:r>
              <a:rPr lang="en-US" dirty="0"/>
              <a:t>Convert the Timestamp:</a:t>
            </a:r>
          </a:p>
          <a:p>
            <a:r>
              <a:rPr lang="en-US" dirty="0"/>
              <a:t>Use JavaScript in the browser console:</a:t>
            </a:r>
          </a:p>
          <a:p>
            <a:r>
              <a:rPr lang="en-US" dirty="0"/>
              <a:t>Date(1551999600000)</a:t>
            </a:r>
          </a:p>
          <a:p>
            <a:r>
              <a:rPr lang="en-US" dirty="0"/>
              <a:t>This tells you the coupon was valid on March 8, 2019</a:t>
            </a:r>
          </a:p>
          <a:p>
            <a:r>
              <a:rPr lang="en-US" dirty="0"/>
              <a:t>Try Submitting the Coupon (it will fail initially):</a:t>
            </a:r>
          </a:p>
          <a:p>
            <a:r>
              <a:rPr lang="en-US" dirty="0"/>
              <a:t>Go to the cart and enter WMNSDY2019 as the coupon.</a:t>
            </a:r>
          </a:p>
          <a:p>
            <a:r>
              <a:rPr lang="en-US" dirty="0"/>
              <a:t>It will show "Invalid Coupon", because your system date is not March 8, 2019.</a:t>
            </a:r>
          </a:p>
          <a:p>
            <a:r>
              <a:rPr lang="en-US" dirty="0"/>
              <a:t>Manipulate System Time:</a:t>
            </a:r>
          </a:p>
          <a:p>
            <a:r>
              <a:rPr lang="en-US" dirty="0"/>
              <a:t>Change your local system date to March 8, 2019.</a:t>
            </a:r>
          </a:p>
          <a:p>
            <a:r>
              <a:rPr lang="en-US" dirty="0"/>
              <a:t>On Windows/macOS/Linux, manually set the system date/time via settings.</a:t>
            </a:r>
          </a:p>
          <a:p>
            <a:r>
              <a:rPr lang="en-US" dirty="0"/>
              <a:t>Refresh and Resubmit the Coupon and Reload the Juice Shop page.</a:t>
            </a:r>
          </a:p>
          <a:p>
            <a:r>
              <a:rPr lang="en-US" dirty="0"/>
              <a:t>Enter the coupon WMNSDY2019 again. This time it will be accepted!</a:t>
            </a:r>
          </a:p>
          <a:p>
            <a:r>
              <a:rPr lang="en-US" dirty="0"/>
              <a:t>Complete Checkout:</a:t>
            </a:r>
          </a:p>
          <a:p>
            <a:r>
              <a:rPr lang="en-US" dirty="0"/>
              <a:t>Proceed to checkout and place the order.</a:t>
            </a:r>
          </a:p>
          <a:p>
            <a:r>
              <a:rPr lang="en-US" dirty="0"/>
              <a:t>The challenge will be marked as solved.</a:t>
            </a:r>
            <a:endParaRPr lang="en-IN" dirty="0"/>
          </a:p>
        </p:txBody>
      </p:sp>
    </p:spTree>
    <p:extLst>
      <p:ext uri="{BB962C8B-B14F-4D97-AF65-F5344CB8AC3E}">
        <p14:creationId xmlns:p14="http://schemas.microsoft.com/office/powerpoint/2010/main" val="2038448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7F06-2848-790A-E0D6-528C1FA4B82B}"/>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6A766C43-6A79-C42F-3FC7-428398059FE4}"/>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8B0AEC09-7D8B-C01C-4C0E-05E846A317D6}"/>
              </a:ext>
            </a:extLst>
          </p:cNvPr>
          <p:cNvPicPr>
            <a:picLocks noChangeAspect="1"/>
          </p:cNvPicPr>
          <p:nvPr/>
        </p:nvPicPr>
        <p:blipFill>
          <a:blip r:embed="rId2"/>
          <a:stretch>
            <a:fillRect/>
          </a:stretch>
        </p:blipFill>
        <p:spPr>
          <a:xfrm>
            <a:off x="0" y="2568504"/>
            <a:ext cx="9144000" cy="1720991"/>
          </a:xfrm>
          <a:prstGeom prst="rect">
            <a:avLst/>
          </a:prstGeom>
        </p:spPr>
      </p:pic>
    </p:spTree>
    <p:extLst>
      <p:ext uri="{BB962C8B-B14F-4D97-AF65-F5344CB8AC3E}">
        <p14:creationId xmlns:p14="http://schemas.microsoft.com/office/powerpoint/2010/main" val="1711500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Improper Input Validation - Missing Encoding</a:t>
            </a:r>
          </a:p>
        </p:txBody>
      </p:sp>
      <p:sp>
        <p:nvSpPr>
          <p:cNvPr id="3" name="Content Placeholder 2"/>
          <p:cNvSpPr>
            <a:spLocks noGrp="1"/>
          </p:cNvSpPr>
          <p:nvPr>
            <p:ph idx="1"/>
          </p:nvPr>
        </p:nvSpPr>
        <p:spPr/>
        <p:txBody>
          <a:bodyPr>
            <a:normAutofit/>
          </a:bodyPr>
          <a:lstStyle/>
          <a:p>
            <a:endParaRPr dirty="0"/>
          </a:p>
          <a:p>
            <a:pPr>
              <a:defRPr sz="1800"/>
            </a:pPr>
            <a:r>
              <a:rPr dirty="0"/>
              <a:t>Vulnerability: Poor URL encoding allows access to restricted files.</a:t>
            </a:r>
          </a:p>
          <a:p>
            <a:pPr marL="0" indent="0">
              <a:buNone/>
              <a:defRPr sz="1800"/>
            </a:pPr>
            <a:r>
              <a:rPr dirty="0"/>
              <a:t>Steps:</a:t>
            </a:r>
          </a:p>
          <a:p>
            <a:pPr>
              <a:defRPr sz="1800"/>
            </a:pPr>
            <a:r>
              <a:rPr lang="en-US" dirty="0"/>
              <a:t>Open Photo Wall: Go to http://localhost:3000/#/photo-wall in your browser.</a:t>
            </a:r>
          </a:p>
          <a:p>
            <a:pPr>
              <a:defRPr sz="1800"/>
            </a:pPr>
            <a:r>
              <a:rPr lang="en-US" dirty="0"/>
              <a:t>Inspect Broken Image: Right-click the broken image labeled "😼 #zatschi #whoneedsfourlegs" and choose Inspect.</a:t>
            </a:r>
          </a:p>
          <a:p>
            <a:pPr>
              <a:defRPr sz="1800"/>
            </a:pPr>
            <a:r>
              <a:rPr lang="en-US" dirty="0"/>
              <a:t>Check Image Tag: Look for the &lt;</a:t>
            </a:r>
            <a:r>
              <a:rPr lang="en-US" dirty="0" err="1"/>
              <a:t>img</a:t>
            </a:r>
            <a:r>
              <a:rPr lang="en-US" dirty="0"/>
              <a:t>&gt; tag in the code. You'll see that the image source URL includes # characters.</a:t>
            </a:r>
          </a:p>
          <a:p>
            <a:pPr>
              <a:defRPr sz="1800"/>
            </a:pPr>
            <a:r>
              <a:rPr lang="en-US" dirty="0"/>
              <a:t>Identify the Issue: URLs with # symbols break because the browser ignores everything after the first #. These need to be encoded as %23.</a:t>
            </a:r>
          </a:p>
          <a:p>
            <a:pPr>
              <a:defRPr sz="1800"/>
            </a:pPr>
            <a:r>
              <a:rPr lang="en-US" dirty="0"/>
              <a:t>Fix and Solve: Replace # with %23 in the URL (you can use </a:t>
            </a:r>
            <a:r>
              <a:rPr lang="en-US" dirty="0" err="1"/>
              <a:t>CyberChef</a:t>
            </a:r>
            <a:r>
              <a:rPr lang="en-US" dirty="0"/>
              <a:t>), then access the corrected link. This will solve the challenge.</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AECE8-A104-A589-F07B-468DCC7E2AF2}"/>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1F991AE8-332E-E519-60F2-CF9F4F8342C7}"/>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8104F4A9-4F73-BC16-2653-8243EA859B52}"/>
              </a:ext>
            </a:extLst>
          </p:cNvPr>
          <p:cNvPicPr>
            <a:picLocks noChangeAspect="1"/>
          </p:cNvPicPr>
          <p:nvPr/>
        </p:nvPicPr>
        <p:blipFill>
          <a:blip r:embed="rId2"/>
          <a:stretch>
            <a:fillRect/>
          </a:stretch>
        </p:blipFill>
        <p:spPr>
          <a:xfrm>
            <a:off x="0" y="782214"/>
            <a:ext cx="9144000" cy="5293571"/>
          </a:xfrm>
          <a:prstGeom prst="rect">
            <a:avLst/>
          </a:prstGeom>
        </p:spPr>
      </p:pic>
    </p:spTree>
    <p:extLst>
      <p:ext uri="{BB962C8B-B14F-4D97-AF65-F5344CB8AC3E}">
        <p14:creationId xmlns:p14="http://schemas.microsoft.com/office/powerpoint/2010/main" val="1942851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5B1AE-F404-5917-F468-779016B0C4C6}"/>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0771E899-62C4-CDF9-9FBC-1BD6376E3E3C}"/>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63306A1D-DA84-CD06-07D7-4211A3450F22}"/>
              </a:ext>
            </a:extLst>
          </p:cNvPr>
          <p:cNvPicPr>
            <a:picLocks noChangeAspect="1"/>
          </p:cNvPicPr>
          <p:nvPr/>
        </p:nvPicPr>
        <p:blipFill>
          <a:blip r:embed="rId2"/>
          <a:stretch>
            <a:fillRect/>
          </a:stretch>
        </p:blipFill>
        <p:spPr>
          <a:xfrm>
            <a:off x="2171365" y="461548"/>
            <a:ext cx="4801270" cy="5934903"/>
          </a:xfrm>
          <a:prstGeom prst="rect">
            <a:avLst/>
          </a:prstGeom>
        </p:spPr>
      </p:pic>
    </p:spTree>
    <p:extLst>
      <p:ext uri="{BB962C8B-B14F-4D97-AF65-F5344CB8AC3E}">
        <p14:creationId xmlns:p14="http://schemas.microsoft.com/office/powerpoint/2010/main" val="3393817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Improper Input Validation - Payback Time</a:t>
            </a:r>
          </a:p>
        </p:txBody>
      </p:sp>
      <p:sp>
        <p:nvSpPr>
          <p:cNvPr id="3" name="Content Placeholder 2"/>
          <p:cNvSpPr>
            <a:spLocks noGrp="1"/>
          </p:cNvSpPr>
          <p:nvPr>
            <p:ph idx="1"/>
          </p:nvPr>
        </p:nvSpPr>
        <p:spPr/>
        <p:txBody>
          <a:bodyPr/>
          <a:lstStyle/>
          <a:p>
            <a:endParaRPr dirty="0"/>
          </a:p>
          <a:p>
            <a:pPr>
              <a:defRPr sz="1800"/>
            </a:pPr>
            <a:r>
              <a:rPr dirty="0"/>
              <a:t>Vulnerability:</a:t>
            </a:r>
            <a:r>
              <a:rPr lang="en-US" dirty="0"/>
              <a:t> One of the worst fears for any online store is the possibility that customers could discover a way to get paid instead of being charged for their orders</a:t>
            </a:r>
            <a:r>
              <a:rPr dirty="0"/>
              <a:t>.</a:t>
            </a:r>
          </a:p>
          <a:p>
            <a:pPr marL="0" indent="0">
              <a:buNone/>
              <a:defRPr sz="1800"/>
            </a:pPr>
            <a:r>
              <a:rPr dirty="0"/>
              <a:t>Steps:</a:t>
            </a:r>
          </a:p>
          <a:p>
            <a:pPr>
              <a:defRPr sz="1800"/>
            </a:pPr>
            <a:r>
              <a:rPr lang="en-IN" dirty="0"/>
              <a:t> Create customer and login </a:t>
            </a:r>
          </a:p>
          <a:p>
            <a:pPr>
              <a:defRPr sz="1800"/>
            </a:pPr>
            <a:r>
              <a:rPr dirty="0"/>
              <a:t>Add item to basket and</a:t>
            </a:r>
            <a:r>
              <a:rPr lang="en-IN" dirty="0"/>
              <a:t> make</a:t>
            </a:r>
            <a:r>
              <a:rPr dirty="0"/>
              <a:t> </a:t>
            </a:r>
            <a:r>
              <a:rPr lang="en-IN" dirty="0"/>
              <a:t>intercept request on  and </a:t>
            </a:r>
            <a:r>
              <a:rPr dirty="0"/>
              <a:t>.</a:t>
            </a:r>
          </a:p>
          <a:p>
            <a:pPr>
              <a:defRPr sz="1800"/>
            </a:pPr>
            <a:r>
              <a:rPr dirty="0"/>
              <a:t>Change quantity to negative value</a:t>
            </a:r>
            <a:r>
              <a:rPr lang="en-IN" dirty="0"/>
              <a:t> and intercept off </a:t>
            </a:r>
            <a:r>
              <a:rPr dirty="0"/>
              <a:t>.</a:t>
            </a:r>
          </a:p>
          <a:p>
            <a:pPr>
              <a:defRPr sz="1800"/>
            </a:pPr>
            <a:r>
              <a:rPr dirty="0"/>
              <a:t>Proceed to checkout with negative total.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E87D6-0924-1845-5BEC-78696424F66E}"/>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3898E797-25B7-1BC2-273F-02FB28394707}"/>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8C9957E3-A8E1-8229-F846-959201BF9650}"/>
              </a:ext>
            </a:extLst>
          </p:cNvPr>
          <p:cNvPicPr>
            <a:picLocks noChangeAspect="1"/>
          </p:cNvPicPr>
          <p:nvPr/>
        </p:nvPicPr>
        <p:blipFill>
          <a:blip r:embed="rId2"/>
          <a:stretch>
            <a:fillRect/>
          </a:stretch>
        </p:blipFill>
        <p:spPr>
          <a:xfrm>
            <a:off x="1099653" y="1228418"/>
            <a:ext cx="6944694" cy="4401164"/>
          </a:xfrm>
          <a:prstGeom prst="rect">
            <a:avLst/>
          </a:prstGeom>
        </p:spPr>
      </p:pic>
    </p:spTree>
    <p:extLst>
      <p:ext uri="{BB962C8B-B14F-4D97-AF65-F5344CB8AC3E}">
        <p14:creationId xmlns:p14="http://schemas.microsoft.com/office/powerpoint/2010/main" val="1005711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DF3EA-66A1-8052-F0E0-37DB9C5D610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68F49E4-E27C-F54E-EE7C-D4AC82AD6C6D}"/>
              </a:ext>
            </a:extLst>
          </p:cNvPr>
          <p:cNvPicPr>
            <a:picLocks noGrp="1" noChangeAspect="1"/>
          </p:cNvPicPr>
          <p:nvPr>
            <p:ph idx="1"/>
          </p:nvPr>
        </p:nvPicPr>
        <p:blipFill>
          <a:blip r:embed="rId2"/>
          <a:stretch>
            <a:fillRect/>
          </a:stretch>
        </p:blipFill>
        <p:spPr>
          <a:xfrm>
            <a:off x="457200" y="2033864"/>
            <a:ext cx="8229600" cy="3658634"/>
          </a:xfrm>
        </p:spPr>
      </p:pic>
    </p:spTree>
    <p:extLst>
      <p:ext uri="{BB962C8B-B14F-4D97-AF65-F5344CB8AC3E}">
        <p14:creationId xmlns:p14="http://schemas.microsoft.com/office/powerpoint/2010/main" val="1772162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Improper Input Validation - Repetitive Registration</a:t>
            </a:r>
          </a:p>
        </p:txBody>
      </p:sp>
      <p:sp>
        <p:nvSpPr>
          <p:cNvPr id="3" name="Content Placeholder 2"/>
          <p:cNvSpPr>
            <a:spLocks noGrp="1"/>
          </p:cNvSpPr>
          <p:nvPr>
            <p:ph idx="1"/>
          </p:nvPr>
        </p:nvSpPr>
        <p:spPr/>
        <p:txBody>
          <a:bodyPr>
            <a:normAutofit fontScale="85000" lnSpcReduction="20000"/>
          </a:bodyPr>
          <a:lstStyle/>
          <a:p>
            <a:endParaRPr dirty="0"/>
          </a:p>
          <a:p>
            <a:pPr marL="0" indent="0">
              <a:buNone/>
              <a:defRPr sz="1800"/>
            </a:pPr>
            <a:r>
              <a:rPr dirty="0"/>
              <a:t>Vulnerability: Password and repeat password mismatch allowed.</a:t>
            </a:r>
            <a:endParaRPr lang="en-IN" dirty="0"/>
          </a:p>
          <a:p>
            <a:pPr>
              <a:defRPr sz="1800"/>
            </a:pPr>
            <a:r>
              <a:rPr lang="en-IN" dirty="0"/>
              <a:t>Follows DRY principle while </a:t>
            </a:r>
            <a:r>
              <a:rPr lang="en-IN" dirty="0" err="1"/>
              <a:t>registring</a:t>
            </a:r>
            <a:r>
              <a:rPr lang="en-IN" dirty="0"/>
              <a:t> users </a:t>
            </a:r>
          </a:p>
          <a:p>
            <a:pPr>
              <a:defRPr sz="1800"/>
            </a:pPr>
            <a:r>
              <a:rPr lang="en-IN" dirty="0"/>
              <a:t>DRY states  </a:t>
            </a:r>
            <a:r>
              <a:rPr lang="en-US" dirty="0">
                <a:latin typeface="+mj-lt"/>
              </a:rPr>
              <a:t>e</a:t>
            </a:r>
            <a:r>
              <a:rPr lang="en-US" b="0" i="0" dirty="0">
                <a:effectLst/>
                <a:latin typeface="+mj-lt"/>
              </a:rPr>
              <a:t>very piece of knowledge must have a single, unambiguous, authoritative representation within a system</a:t>
            </a:r>
            <a:endParaRPr dirty="0">
              <a:latin typeface="+mj-lt"/>
            </a:endParaRPr>
          </a:p>
          <a:p>
            <a:pPr marL="0" indent="0">
              <a:buNone/>
              <a:defRPr sz="1800"/>
            </a:pPr>
            <a:r>
              <a:rPr dirty="0"/>
              <a:t>Steps:</a:t>
            </a:r>
          </a:p>
          <a:p>
            <a:pPr>
              <a:defRPr sz="1800"/>
            </a:pPr>
            <a:r>
              <a:rPr lang="en-US" dirty="0"/>
              <a:t>Open Registration Page: Visit http://localhost:3000/#/register.</a:t>
            </a:r>
          </a:p>
          <a:p>
            <a:pPr>
              <a:defRPr sz="1800"/>
            </a:pPr>
            <a:endParaRPr lang="en-US" dirty="0"/>
          </a:p>
          <a:p>
            <a:pPr>
              <a:defRPr sz="1800"/>
            </a:pPr>
            <a:r>
              <a:rPr lang="en-US" dirty="0"/>
              <a:t>Fill in the Form: Enter all required details except the Password and Repeat Password fields.</a:t>
            </a:r>
          </a:p>
          <a:p>
            <a:pPr>
              <a:defRPr sz="1800"/>
            </a:pPr>
            <a:endParaRPr lang="en-US" dirty="0"/>
          </a:p>
          <a:p>
            <a:pPr>
              <a:defRPr sz="1800"/>
            </a:pPr>
            <a:r>
              <a:rPr lang="en-US" dirty="0"/>
              <a:t>Enter Matching Passwords: Type a password in the Password field, then type the same in the Repeat Password field. You'll briefly see "passwords do not match" errors while typing, which disappear once both fields match.</a:t>
            </a:r>
          </a:p>
          <a:p>
            <a:pPr>
              <a:defRPr sz="1800"/>
            </a:pPr>
            <a:endParaRPr lang="en-US" dirty="0"/>
          </a:p>
          <a:p>
            <a:pPr>
              <a:defRPr sz="1800"/>
            </a:pPr>
            <a:r>
              <a:rPr lang="en-US" dirty="0"/>
              <a:t>Change Password: Go back and change the Password field to something else. Notice the Repeat Password field doesn't show a mismatch error even though the passwords no longer match.</a:t>
            </a:r>
          </a:p>
          <a:p>
            <a:pPr>
              <a:defRPr sz="1800"/>
            </a:pPr>
            <a:endParaRPr lang="en-US" dirty="0"/>
          </a:p>
          <a:p>
            <a:pPr>
              <a:defRPr sz="1800"/>
            </a:pPr>
            <a:r>
              <a:rPr lang="en-US" dirty="0"/>
              <a:t>Submit the Form: Click Register to submit the mismatched passwords. This flawed validation will let you register and solve the challenge</a:t>
            </a:r>
            <a:r>
              <a:rPr dirty="0"/>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D18EA-C3CC-0F7E-4228-8D79ABB7CE2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4625985-5F37-951D-B98B-6F33CE3FCA6C}"/>
              </a:ext>
            </a:extLst>
          </p:cNvPr>
          <p:cNvPicPr>
            <a:picLocks noGrp="1" noChangeAspect="1"/>
          </p:cNvPicPr>
          <p:nvPr>
            <p:ph idx="1"/>
          </p:nvPr>
        </p:nvPicPr>
        <p:blipFill>
          <a:blip r:embed="rId2"/>
          <a:stretch>
            <a:fillRect/>
          </a:stretch>
        </p:blipFill>
        <p:spPr>
          <a:xfrm>
            <a:off x="653241" y="1600200"/>
            <a:ext cx="7837518" cy="4525963"/>
          </a:xfrm>
        </p:spPr>
      </p:pic>
    </p:spTree>
    <p:extLst>
      <p:ext uri="{BB962C8B-B14F-4D97-AF65-F5344CB8AC3E}">
        <p14:creationId xmlns:p14="http://schemas.microsoft.com/office/powerpoint/2010/main" val="3573298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Improper Input Validation - Admin Registration</a:t>
            </a:r>
          </a:p>
        </p:txBody>
      </p:sp>
      <p:sp>
        <p:nvSpPr>
          <p:cNvPr id="3" name="Content Placeholder 2"/>
          <p:cNvSpPr>
            <a:spLocks noGrp="1"/>
          </p:cNvSpPr>
          <p:nvPr>
            <p:ph idx="1"/>
          </p:nvPr>
        </p:nvSpPr>
        <p:spPr/>
        <p:txBody>
          <a:bodyPr/>
          <a:lstStyle/>
          <a:p>
            <a:endParaRPr dirty="0"/>
          </a:p>
          <a:p>
            <a:pPr>
              <a:defRPr sz="1800"/>
            </a:pPr>
            <a:r>
              <a:rPr dirty="0"/>
              <a:t>Vulnerability: Lack of server-side validation allows setting admin role during registration.</a:t>
            </a:r>
          </a:p>
          <a:p>
            <a:pPr marL="0" indent="0">
              <a:buNone/>
              <a:defRPr sz="1800"/>
            </a:pPr>
            <a:r>
              <a:rPr dirty="0"/>
              <a:t>Steps:</a:t>
            </a:r>
          </a:p>
          <a:p>
            <a:pPr>
              <a:defRPr sz="1800"/>
            </a:pPr>
            <a:r>
              <a:rPr dirty="0"/>
              <a:t>Register a new user and intercept request.</a:t>
            </a:r>
            <a:endParaRPr lang="en-IN" dirty="0"/>
          </a:p>
          <a:p>
            <a:pPr>
              <a:defRPr sz="1800"/>
            </a:pPr>
            <a:r>
              <a:rPr lang="en-US" dirty="0"/>
              <a:t>Submit a POST request to http://localhost:3000/api/Users with:</a:t>
            </a:r>
            <a:endParaRPr dirty="0"/>
          </a:p>
          <a:p>
            <a:pPr>
              <a:defRPr sz="1800"/>
            </a:pPr>
            <a:r>
              <a:rPr dirty="0"/>
              <a:t>Modify JSON payload: "role": "admin".</a:t>
            </a:r>
          </a:p>
          <a:p>
            <a:pPr>
              <a:defRPr sz="1800"/>
            </a:pPr>
            <a:r>
              <a:rPr dirty="0"/>
              <a:t>Forward request and login as admin.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Improper Input Validation - Upload Size</a:t>
            </a:r>
          </a:p>
        </p:txBody>
      </p:sp>
      <p:sp>
        <p:nvSpPr>
          <p:cNvPr id="3" name="Content Placeholder 2"/>
          <p:cNvSpPr>
            <a:spLocks noGrp="1"/>
          </p:cNvSpPr>
          <p:nvPr>
            <p:ph idx="1"/>
          </p:nvPr>
        </p:nvSpPr>
        <p:spPr/>
        <p:txBody>
          <a:bodyPr/>
          <a:lstStyle/>
          <a:p>
            <a:endParaRPr dirty="0"/>
          </a:p>
          <a:p>
            <a:pPr marL="0" indent="0">
              <a:buNone/>
              <a:defRPr sz="1800"/>
            </a:pPr>
            <a:r>
              <a:rPr dirty="0"/>
              <a:t>Vulnerability: Large files bypass size restrictions.</a:t>
            </a:r>
            <a:endParaRPr lang="en-IN" dirty="0"/>
          </a:p>
          <a:p>
            <a:pPr>
              <a:defRPr sz="1800"/>
            </a:pPr>
            <a:r>
              <a:rPr lang="en-US" dirty="0"/>
              <a:t>Complaint Feature: Juice Shop lets customers file complaints about issues like late deliveries or damaged items (e.g., leaking juice bottles).</a:t>
            </a:r>
          </a:p>
          <a:p>
            <a:pPr>
              <a:defRPr sz="1800"/>
            </a:pPr>
            <a:r>
              <a:rPr lang="en-US" dirty="0"/>
              <a:t>File Upload Restriction: To support their complaint, users must upload an order confirmation file, but it must be 100 kB or smaller to prevent misuse</a:t>
            </a:r>
            <a:endParaRPr lang="en-IN" dirty="0"/>
          </a:p>
          <a:p>
            <a:pPr marL="0" indent="0">
              <a:buNone/>
              <a:defRPr sz="1800"/>
            </a:pPr>
            <a:r>
              <a:rPr lang="en-IN" dirty="0"/>
              <a:t>Steps:</a:t>
            </a:r>
          </a:p>
          <a:p>
            <a:pPr>
              <a:defRPr sz="1800"/>
            </a:pPr>
            <a:r>
              <a:rPr dirty="0"/>
              <a:t>Upload file </a:t>
            </a:r>
            <a:r>
              <a:rPr lang="en-IN" dirty="0"/>
              <a:t>&lt;</a:t>
            </a:r>
            <a:r>
              <a:rPr dirty="0"/>
              <a:t>100KB and intercept request</a:t>
            </a:r>
            <a:r>
              <a:rPr lang="en-US" dirty="0"/>
              <a:t> POST request to http://localhost:3000/file-upload</a:t>
            </a:r>
            <a:r>
              <a:rPr dirty="0"/>
              <a:t>.</a:t>
            </a:r>
          </a:p>
          <a:p>
            <a:pPr>
              <a:defRPr sz="1800"/>
            </a:pPr>
            <a:r>
              <a:rPr dirty="0"/>
              <a:t>Modify </a:t>
            </a:r>
            <a:r>
              <a:rPr lang="en-IN" dirty="0"/>
              <a:t>pdf content with  new pdf content more than 100kB</a:t>
            </a:r>
            <a:r>
              <a:rPr dirty="0"/>
              <a:t>.</a:t>
            </a:r>
          </a:p>
          <a:p>
            <a:pPr>
              <a:defRPr sz="1800"/>
            </a:pPr>
            <a:r>
              <a:rPr dirty="0"/>
              <a:t>Forward request to upload large file.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72E9F-4FC1-693A-987C-F87E63C00C0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0EB0CBB-0D37-E24C-C979-842E19405B0E}"/>
              </a:ext>
            </a:extLst>
          </p:cNvPr>
          <p:cNvPicPr>
            <a:picLocks noGrp="1" noChangeAspect="1"/>
          </p:cNvPicPr>
          <p:nvPr>
            <p:ph idx="1"/>
          </p:nvPr>
        </p:nvPicPr>
        <p:blipFill>
          <a:blip r:embed="rId2"/>
          <a:stretch>
            <a:fillRect/>
          </a:stretch>
        </p:blipFill>
        <p:spPr>
          <a:xfrm>
            <a:off x="457200" y="1689219"/>
            <a:ext cx="8229600" cy="4347925"/>
          </a:xfrm>
        </p:spPr>
      </p:pic>
    </p:spTree>
    <p:extLst>
      <p:ext uri="{BB962C8B-B14F-4D97-AF65-F5344CB8AC3E}">
        <p14:creationId xmlns:p14="http://schemas.microsoft.com/office/powerpoint/2010/main" val="2279074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Improper Input Validation - Upload Type</a:t>
            </a:r>
          </a:p>
        </p:txBody>
      </p:sp>
      <p:sp>
        <p:nvSpPr>
          <p:cNvPr id="3" name="Content Placeholder 2"/>
          <p:cNvSpPr>
            <a:spLocks noGrp="1"/>
          </p:cNvSpPr>
          <p:nvPr>
            <p:ph idx="1"/>
          </p:nvPr>
        </p:nvSpPr>
        <p:spPr/>
        <p:txBody>
          <a:bodyPr/>
          <a:lstStyle/>
          <a:p>
            <a:endParaRPr dirty="0"/>
          </a:p>
          <a:p>
            <a:pPr>
              <a:defRPr sz="1800"/>
            </a:pPr>
            <a:r>
              <a:rPr dirty="0"/>
              <a:t>Vulnerability:</a:t>
            </a:r>
            <a:r>
              <a:rPr lang="en-IN" dirty="0"/>
              <a:t> File type restrictions bypassed via extension change</a:t>
            </a:r>
            <a:r>
              <a:rPr dirty="0"/>
              <a:t>.</a:t>
            </a:r>
          </a:p>
          <a:p>
            <a:pPr marL="0" indent="0">
              <a:buNone/>
              <a:defRPr sz="1800"/>
            </a:pPr>
            <a:r>
              <a:rPr lang="en-US" dirty="0"/>
              <a:t>Steps:</a:t>
            </a:r>
          </a:p>
          <a:p>
            <a:pPr>
              <a:defRPr sz="1800"/>
            </a:pPr>
            <a:r>
              <a:rPr lang="en-US" dirty="0"/>
              <a:t> Upload file &lt;100KB and intercept request POST request to http://localhost:3000/file-upload.</a:t>
            </a:r>
          </a:p>
          <a:p>
            <a:pPr>
              <a:defRPr sz="1800"/>
            </a:pPr>
            <a:r>
              <a:rPr lang="en-US" dirty="0"/>
              <a:t> Modify pdf content with  new image </a:t>
            </a:r>
            <a:r>
              <a:rPr lang="en-US" dirty="0" err="1"/>
              <a:t>png</a:t>
            </a:r>
            <a:r>
              <a:rPr lang="en-US" dirty="0"/>
              <a:t>  content and also modify its extension to .</a:t>
            </a:r>
            <a:r>
              <a:rPr lang="en-US" dirty="0" err="1"/>
              <a:t>png</a:t>
            </a:r>
            <a:r>
              <a:rPr lang="en-US" dirty="0"/>
              <a:t>.</a:t>
            </a:r>
          </a:p>
          <a:p>
            <a:pPr>
              <a:defRPr sz="1800"/>
            </a:pPr>
            <a:r>
              <a:rPr lang="en-US" dirty="0"/>
              <a:t>Forward request to upload file of different type</a:t>
            </a:r>
            <a:r>
              <a:rPr dirty="0"/>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4729B-850C-12B9-D39C-94479297D88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9D2F136-BD12-DCD7-6F42-BEB3BC381F30}"/>
              </a:ext>
            </a:extLst>
          </p:cNvPr>
          <p:cNvPicPr>
            <a:picLocks noGrp="1" noChangeAspect="1"/>
          </p:cNvPicPr>
          <p:nvPr>
            <p:ph idx="1"/>
          </p:nvPr>
        </p:nvPicPr>
        <p:blipFill>
          <a:blip r:embed="rId2"/>
          <a:stretch>
            <a:fillRect/>
          </a:stretch>
        </p:blipFill>
        <p:spPr>
          <a:xfrm>
            <a:off x="457200" y="1750540"/>
            <a:ext cx="8229600" cy="4225282"/>
          </a:xfrm>
        </p:spPr>
      </p:pic>
    </p:spTree>
    <p:extLst>
      <p:ext uri="{BB962C8B-B14F-4D97-AF65-F5344CB8AC3E}">
        <p14:creationId xmlns:p14="http://schemas.microsoft.com/office/powerpoint/2010/main" val="389382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Improper Input Validation - Zero Stars</a:t>
            </a:r>
          </a:p>
        </p:txBody>
      </p:sp>
      <p:sp>
        <p:nvSpPr>
          <p:cNvPr id="3" name="Content Placeholder 2"/>
          <p:cNvSpPr>
            <a:spLocks noGrp="1"/>
          </p:cNvSpPr>
          <p:nvPr>
            <p:ph idx="1"/>
          </p:nvPr>
        </p:nvSpPr>
        <p:spPr/>
        <p:txBody>
          <a:bodyPr/>
          <a:lstStyle/>
          <a:p>
            <a:endParaRPr dirty="0"/>
          </a:p>
          <a:p>
            <a:pPr marL="0" indent="0">
              <a:buNone/>
              <a:defRPr sz="1800"/>
            </a:pPr>
            <a:r>
              <a:rPr dirty="0"/>
              <a:t>Vulnerability: </a:t>
            </a:r>
            <a:r>
              <a:rPr lang="en-US" dirty="0"/>
              <a:t>The application normally requires users to provide both a comment and a star rating (between 1 and 5). However, the challenge is to </a:t>
            </a:r>
            <a:r>
              <a:rPr lang="en-US" b="1" dirty="0"/>
              <a:t>bypass this restriction and successfully submit feedback with a 0-star rating</a:t>
            </a:r>
            <a:r>
              <a:rPr dirty="0"/>
              <a:t>.</a:t>
            </a:r>
          </a:p>
          <a:p>
            <a:pPr marL="0" indent="0">
              <a:buNone/>
              <a:defRPr sz="1800"/>
            </a:pPr>
            <a:r>
              <a:rPr dirty="0"/>
              <a:t>Steps:</a:t>
            </a:r>
          </a:p>
          <a:p>
            <a:pPr>
              <a:defRPr sz="1800"/>
            </a:pPr>
            <a:r>
              <a:rPr dirty="0"/>
              <a:t>Submit feedback and </a:t>
            </a:r>
            <a:r>
              <a:rPr lang="en-IN" dirty="0"/>
              <a:t> make </a:t>
            </a:r>
            <a:r>
              <a:rPr dirty="0"/>
              <a:t>intercept </a:t>
            </a:r>
            <a:r>
              <a:rPr lang="en-IN" dirty="0"/>
              <a:t>on.</a:t>
            </a:r>
          </a:p>
          <a:p>
            <a:pPr>
              <a:defRPr sz="1800"/>
            </a:pPr>
            <a:r>
              <a:rPr lang="en-US" dirty="0"/>
              <a:t>Get post request and modify </a:t>
            </a:r>
            <a:r>
              <a:rPr dirty="0"/>
              <a:t>rating to 0.</a:t>
            </a:r>
          </a:p>
          <a:p>
            <a:pPr>
              <a:defRPr sz="1800"/>
            </a:pPr>
            <a:r>
              <a:rPr dirty="0"/>
              <a:t> Forward and record zero-star rating.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90AAE-F4F0-22B6-D7B5-DBD8468F5A4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721EEFA-49A9-5140-51D2-1D15C8EDEAB8}"/>
              </a:ext>
            </a:extLst>
          </p:cNvPr>
          <p:cNvPicPr>
            <a:picLocks noGrp="1" noChangeAspect="1"/>
          </p:cNvPicPr>
          <p:nvPr>
            <p:ph idx="1"/>
          </p:nvPr>
        </p:nvPicPr>
        <p:blipFill>
          <a:blip r:embed="rId2"/>
          <a:stretch>
            <a:fillRect/>
          </a:stretch>
        </p:blipFill>
        <p:spPr>
          <a:xfrm>
            <a:off x="457200" y="1750540"/>
            <a:ext cx="8229600" cy="4225282"/>
          </a:xfrm>
        </p:spPr>
      </p:pic>
    </p:spTree>
    <p:extLst>
      <p:ext uri="{BB962C8B-B14F-4D97-AF65-F5344CB8AC3E}">
        <p14:creationId xmlns:p14="http://schemas.microsoft.com/office/powerpoint/2010/main" val="2431992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Broken Authentication - Bjoern's Favorite Pet</a:t>
            </a:r>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1300" dirty="0"/>
              <a:t>The challenge involves resetting the password for the user bjoern@owasp.org by answering his security question: "Name of your favorite pet?". Although there is no technical flaw here, the real issue lies in the weakness of security questions — in this case, the answer can be easily discovered from public social media content.</a:t>
            </a:r>
          </a:p>
          <a:p>
            <a:pPr marL="514350" indent="-514350">
              <a:buFont typeface="+mj-lt"/>
              <a:buAutoNum type="arabicPeriod"/>
            </a:pPr>
            <a:r>
              <a:rPr lang="en-US" sz="1300" dirty="0"/>
              <a:t>Vulnerability: Weak Security Question</a:t>
            </a:r>
          </a:p>
          <a:p>
            <a:pPr marL="514350" indent="-514350">
              <a:buFont typeface="+mj-lt"/>
              <a:buAutoNum type="arabicPeriod"/>
            </a:pPr>
            <a:r>
              <a:rPr lang="en-US" sz="1300" dirty="0"/>
              <a:t>This scenario exposes a security design flaw in the use of personal knowledge-based authentication:</a:t>
            </a:r>
          </a:p>
          <a:p>
            <a:pPr marL="514350" indent="-514350">
              <a:buFont typeface="+mj-lt"/>
              <a:buAutoNum type="arabicPeriod"/>
            </a:pPr>
            <a:r>
              <a:rPr lang="en-US" sz="1300" dirty="0"/>
              <a:t>Publicly Available Info: The answer to the security question ("Zaya") is publicly available on </a:t>
            </a:r>
            <a:r>
              <a:rPr lang="en-US" sz="1300" dirty="0" err="1"/>
              <a:t>Bjoern's</a:t>
            </a:r>
            <a:r>
              <a:rPr lang="en-US" sz="1300" dirty="0"/>
              <a:t> Twitter profile via posts and photos.</a:t>
            </a:r>
          </a:p>
          <a:p>
            <a:pPr marL="514350" indent="-514350">
              <a:buFont typeface="+mj-lt"/>
              <a:buAutoNum type="arabicPeriod"/>
            </a:pPr>
            <a:r>
              <a:rPr lang="en-US" sz="1300" dirty="0"/>
              <a:t>Social Engineering Risk: Many people reuse personal facts (pet names, birthdays, etc.) for security questions, making it easy for attackers to exploit.</a:t>
            </a:r>
          </a:p>
          <a:p>
            <a:pPr marL="0" indent="0">
              <a:buNone/>
            </a:pPr>
            <a:r>
              <a:rPr lang="en-US" sz="1300" dirty="0"/>
              <a:t>Steps</a:t>
            </a:r>
          </a:p>
          <a:p>
            <a:pPr marL="514350" indent="-514350">
              <a:buFont typeface="+mj-lt"/>
              <a:buAutoNum type="arabicPeriod"/>
            </a:pPr>
            <a:r>
              <a:rPr lang="en-US" sz="1300" dirty="0"/>
              <a:t>Start Password Reset</a:t>
            </a:r>
          </a:p>
          <a:p>
            <a:pPr marL="514350" indent="-514350">
              <a:buFont typeface="+mj-lt"/>
              <a:buAutoNum type="arabicPeriod"/>
            </a:pPr>
            <a:r>
              <a:rPr lang="en-US" sz="1300" dirty="0"/>
              <a:t>Go to: http://localhost:3000/#/forgot-password</a:t>
            </a:r>
          </a:p>
          <a:p>
            <a:pPr marL="514350" indent="-514350">
              <a:buFont typeface="+mj-lt"/>
              <a:buAutoNum type="arabicPeriod"/>
            </a:pPr>
            <a:r>
              <a:rPr lang="en-US" sz="1300" dirty="0"/>
              <a:t>Enter: bjoern@owasp.org</a:t>
            </a:r>
          </a:p>
          <a:p>
            <a:pPr marL="514350" indent="-514350">
              <a:buFont typeface="+mj-lt"/>
              <a:buAutoNum type="arabicPeriod"/>
            </a:pPr>
            <a:r>
              <a:rPr lang="en-US" sz="1300" dirty="0"/>
              <a:t>Check the Security Question</a:t>
            </a:r>
          </a:p>
          <a:p>
            <a:pPr marL="514350" indent="-514350">
              <a:buFont typeface="+mj-lt"/>
              <a:buAutoNum type="arabicPeriod"/>
            </a:pPr>
            <a:r>
              <a:rPr lang="en-US" sz="1300" dirty="0"/>
              <a:t>The question is: "Name of your favorite pet?"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611BF-2E56-5DD1-8704-863801C48BE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A30998B-29F9-A2E2-1615-106472928ED8}"/>
              </a:ext>
            </a:extLst>
          </p:cNvPr>
          <p:cNvSpPr>
            <a:spLocks noGrp="1"/>
          </p:cNvSpPr>
          <p:nvPr>
            <p:ph idx="1"/>
          </p:nvPr>
        </p:nvSpPr>
        <p:spPr/>
        <p:txBody>
          <a:bodyPr>
            <a:normAutofit fontScale="62500" lnSpcReduction="20000"/>
          </a:bodyPr>
          <a:lstStyle/>
          <a:p>
            <a:pPr marL="514350" indent="-514350">
              <a:buFont typeface="+mj-lt"/>
              <a:buAutoNum type="arabicPeriod"/>
            </a:pPr>
            <a:r>
              <a:rPr lang="en-US" sz="3200" dirty="0"/>
              <a:t>Find the Answer on Social Media</a:t>
            </a:r>
          </a:p>
          <a:p>
            <a:pPr marL="514350" indent="-514350">
              <a:buFont typeface="+mj-lt"/>
              <a:buAutoNum type="arabicPeriod"/>
            </a:pPr>
            <a:r>
              <a:rPr lang="en-US" sz="3200" dirty="0"/>
              <a:t>Visit </a:t>
            </a:r>
            <a:r>
              <a:rPr lang="en-US" sz="3200" dirty="0" err="1"/>
              <a:t>Bjoern’s</a:t>
            </a:r>
            <a:r>
              <a:rPr lang="en-US" sz="3200" dirty="0"/>
              <a:t> Twitter: @bkimminich</a:t>
            </a:r>
          </a:p>
          <a:p>
            <a:pPr marL="514350" indent="-514350">
              <a:buFont typeface="+mj-lt"/>
              <a:buAutoNum type="arabicPeriod"/>
            </a:pPr>
            <a:r>
              <a:rPr lang="en-US" sz="3200" dirty="0"/>
              <a:t>Locate tweets showing his cat, specifically</a:t>
            </a:r>
          </a:p>
          <a:p>
            <a:pPr marL="514350" indent="-514350">
              <a:buFont typeface="+mj-lt"/>
              <a:buAutoNum type="arabicPeriod"/>
            </a:pPr>
            <a:r>
              <a:rPr lang="en-US" sz="3200" dirty="0"/>
              <a:t>The pet's name mentioned is Zaya.</a:t>
            </a:r>
          </a:p>
          <a:p>
            <a:pPr marL="514350" indent="-514350">
              <a:buFont typeface="+mj-lt"/>
              <a:buAutoNum type="arabicPeriod"/>
            </a:pPr>
            <a:r>
              <a:rPr lang="en-US" sz="3200" dirty="0"/>
              <a:t>Complete Password Reset</a:t>
            </a:r>
          </a:p>
          <a:p>
            <a:pPr marL="514350" indent="-514350">
              <a:buFont typeface="+mj-lt"/>
              <a:buAutoNum type="arabicPeriod"/>
            </a:pPr>
            <a:r>
              <a:rPr lang="en-US" sz="3200" dirty="0"/>
              <a:t>Go back to http://localhost:3000/#/forgot-password</a:t>
            </a:r>
          </a:p>
          <a:p>
            <a:pPr marL="514350" indent="-514350">
              <a:buFont typeface="+mj-lt"/>
              <a:buAutoNum type="arabicPeriod"/>
            </a:pPr>
            <a:endParaRPr lang="en-US" sz="3200" dirty="0"/>
          </a:p>
          <a:p>
            <a:pPr marL="514350" indent="-514350">
              <a:buFont typeface="+mj-lt"/>
              <a:buAutoNum type="arabicPeriod"/>
            </a:pPr>
            <a:r>
              <a:rPr lang="en-US" sz="3200" dirty="0"/>
              <a:t>Enter bjoern@owasp.org again</a:t>
            </a:r>
          </a:p>
          <a:p>
            <a:pPr marL="514350" indent="-514350">
              <a:buFont typeface="+mj-lt"/>
              <a:buAutoNum type="arabicPeriod"/>
            </a:pPr>
            <a:endParaRPr lang="en-US" sz="3200" dirty="0"/>
          </a:p>
          <a:p>
            <a:pPr marL="514350" indent="-514350">
              <a:buFont typeface="+mj-lt"/>
              <a:buAutoNum type="arabicPeriod"/>
            </a:pPr>
            <a:r>
              <a:rPr lang="en-US" sz="3200" dirty="0"/>
              <a:t>Input Zaya as the answer</a:t>
            </a:r>
          </a:p>
          <a:p>
            <a:pPr marL="514350" indent="-514350">
              <a:buFont typeface="+mj-lt"/>
              <a:buAutoNum type="arabicPeriod"/>
            </a:pPr>
            <a:endParaRPr lang="en-US" sz="3200" dirty="0"/>
          </a:p>
          <a:p>
            <a:pPr marL="514350" indent="-514350">
              <a:buFont typeface="+mj-lt"/>
              <a:buAutoNum type="arabicPeriod"/>
            </a:pPr>
            <a:r>
              <a:rPr lang="en-US" sz="3200" dirty="0"/>
              <a:t>Enter any new password and confirm it</a:t>
            </a:r>
          </a:p>
          <a:p>
            <a:pPr marL="514350" indent="-514350">
              <a:buFont typeface="+mj-lt"/>
              <a:buAutoNum type="arabicPeriod"/>
            </a:pPr>
            <a:endParaRPr lang="en-US" sz="3200" dirty="0"/>
          </a:p>
          <a:p>
            <a:pPr marL="514350" indent="-514350">
              <a:buFont typeface="+mj-lt"/>
              <a:buAutoNum type="arabicPeriod"/>
            </a:pPr>
            <a:r>
              <a:rPr lang="en-US" sz="3200" dirty="0"/>
              <a:t>Click Change to reset and solve the challenge</a:t>
            </a:r>
          </a:p>
          <a:p>
            <a:endParaRPr lang="en-IN" dirty="0"/>
          </a:p>
        </p:txBody>
      </p:sp>
    </p:spTree>
    <p:extLst>
      <p:ext uri="{BB962C8B-B14F-4D97-AF65-F5344CB8AC3E}">
        <p14:creationId xmlns:p14="http://schemas.microsoft.com/office/powerpoint/2010/main" val="2027205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21881-175A-81EF-2709-FE8257AD646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1A6B7D1-8721-AF09-62CD-60467AC8EAFB}"/>
              </a:ext>
            </a:extLst>
          </p:cNvPr>
          <p:cNvPicPr>
            <a:picLocks noGrp="1" noChangeAspect="1"/>
          </p:cNvPicPr>
          <p:nvPr>
            <p:ph idx="1"/>
          </p:nvPr>
        </p:nvPicPr>
        <p:blipFill>
          <a:blip r:embed="rId2"/>
          <a:stretch>
            <a:fillRect/>
          </a:stretch>
        </p:blipFill>
        <p:spPr>
          <a:xfrm>
            <a:off x="1624304" y="1600200"/>
            <a:ext cx="5895392" cy="4525963"/>
          </a:xfrm>
        </p:spPr>
      </p:pic>
    </p:spTree>
    <p:extLst>
      <p:ext uri="{BB962C8B-B14F-4D97-AF65-F5344CB8AC3E}">
        <p14:creationId xmlns:p14="http://schemas.microsoft.com/office/powerpoint/2010/main" val="186209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Broken Authentication - Change Bender's Password</a:t>
            </a:r>
          </a:p>
        </p:txBody>
      </p:sp>
      <p:sp>
        <p:nvSpPr>
          <p:cNvPr id="3" name="Content Placeholder 2"/>
          <p:cNvSpPr>
            <a:spLocks noGrp="1"/>
          </p:cNvSpPr>
          <p:nvPr>
            <p:ph idx="1"/>
          </p:nvPr>
        </p:nvSpPr>
        <p:spPr/>
        <p:txBody>
          <a:bodyPr>
            <a:normAutofit fontScale="47500" lnSpcReduction="20000"/>
          </a:bodyPr>
          <a:lstStyle/>
          <a:p>
            <a:pPr marL="514350" indent="-514350">
              <a:buFont typeface="+mj-lt"/>
              <a:buAutoNum type="arabicPeriod"/>
            </a:pPr>
            <a:r>
              <a:rPr lang="en-US" dirty="0"/>
              <a:t>The goal is to change Bender’s password to slurmCl4ssic without using SQL injection or the Forgot Password feature. By analyzing how the password change API behaves, we can discover a flaw in the request validation process. Using Burp Suite, we can exploit this behavior by manually sending a crafted GET request.</a:t>
            </a:r>
          </a:p>
          <a:p>
            <a:pPr marL="514350" indent="-514350">
              <a:buFont typeface="+mj-lt"/>
              <a:buAutoNum type="arabicPeriod"/>
            </a:pPr>
            <a:endParaRPr lang="en-US" dirty="0"/>
          </a:p>
          <a:p>
            <a:pPr marL="514350" indent="-514350">
              <a:buFont typeface="+mj-lt"/>
              <a:buAutoNum type="arabicPeriod"/>
            </a:pPr>
            <a:r>
              <a:rPr lang="en-US" dirty="0"/>
              <a:t>Vulnerability: Missing Authentication Checks</a:t>
            </a:r>
          </a:p>
          <a:p>
            <a:pPr marL="514350" indent="-514350">
              <a:buFont typeface="+mj-lt"/>
              <a:buAutoNum type="arabicPeriod"/>
            </a:pPr>
            <a:r>
              <a:rPr lang="en-US" dirty="0"/>
              <a:t>The endpoint /rest/user/change-password accepts GET requests with password parameters in the URL query.</a:t>
            </a:r>
          </a:p>
          <a:p>
            <a:pPr marL="514350" indent="-514350">
              <a:buFont typeface="+mj-lt"/>
              <a:buAutoNum type="arabicPeriod"/>
            </a:pPr>
            <a:endParaRPr lang="en-US" dirty="0"/>
          </a:p>
          <a:p>
            <a:pPr marL="514350" indent="-514350">
              <a:buFont typeface="+mj-lt"/>
              <a:buAutoNum type="arabicPeriod"/>
            </a:pPr>
            <a:r>
              <a:rPr lang="en-US" dirty="0"/>
              <a:t>It does not require the current password if omitted, and still allows the password to be changed.</a:t>
            </a:r>
          </a:p>
          <a:p>
            <a:pPr marL="514350" indent="-514350">
              <a:buFont typeface="+mj-lt"/>
              <a:buAutoNum type="arabicPeriod"/>
            </a:pPr>
            <a:endParaRPr lang="en-US" dirty="0"/>
          </a:p>
          <a:p>
            <a:pPr marL="0" indent="0">
              <a:buNone/>
            </a:pPr>
            <a:r>
              <a:rPr lang="en-US" dirty="0"/>
              <a:t>Steps (using Burp Suite)</a:t>
            </a:r>
          </a:p>
          <a:p>
            <a:pPr marL="514350" indent="-514350">
              <a:buFont typeface="+mj-lt"/>
              <a:buAutoNum type="arabicPeriod"/>
            </a:pPr>
            <a:r>
              <a:rPr lang="en-US" dirty="0"/>
              <a:t>Log in as Any User</a:t>
            </a:r>
          </a:p>
          <a:p>
            <a:pPr marL="514350" indent="-514350">
              <a:buFont typeface="+mj-lt"/>
              <a:buAutoNum type="arabicPeriod"/>
            </a:pPr>
            <a:r>
              <a:rPr lang="en-US" dirty="0"/>
              <a:t>Sign in with any valid Juice Shop account (to observe the request structure).</a:t>
            </a:r>
          </a:p>
          <a:p>
            <a:pPr marL="514350" indent="-514350">
              <a:buFont typeface="+mj-lt"/>
              <a:buAutoNum type="arabicPeriod"/>
            </a:pPr>
            <a:r>
              <a:rPr lang="en-US" dirty="0"/>
              <a:t>Intercept a Password Change Request</a:t>
            </a:r>
          </a:p>
          <a:p>
            <a:pPr marL="514350" indent="-514350">
              <a:buFont typeface="+mj-lt"/>
              <a:buAutoNum type="arabicPeriod"/>
            </a:pPr>
            <a:r>
              <a:rPr lang="en-US" dirty="0"/>
              <a:t>Go to the Change Password form in the UI.</a:t>
            </a:r>
          </a:p>
          <a:p>
            <a:pPr marL="514350" indent="-514350">
              <a:buFont typeface="+mj-lt"/>
              <a:buAutoNum type="arabicPeriod"/>
            </a:pPr>
            <a:r>
              <a:rPr lang="en-US" dirty="0"/>
              <a:t>In Burp Suite, enable Intercept and capture the request when you try to change the password.</a:t>
            </a:r>
          </a:p>
          <a:p>
            <a:pPr marL="514350" indent="-514350">
              <a:buFont typeface="+mj-lt"/>
              <a:buAutoNum type="arabicPeriod"/>
            </a:pPr>
            <a:r>
              <a:rPr lang="en-US" dirty="0"/>
              <a:t>Observe the request URL:GET /rest/user/</a:t>
            </a:r>
            <a:r>
              <a:rPr lang="en-US" dirty="0" err="1"/>
              <a:t>change-password?current</a:t>
            </a:r>
            <a:r>
              <a:rPr lang="en-US" dirty="0"/>
              <a:t>=</a:t>
            </a:r>
            <a:r>
              <a:rPr lang="en-US" dirty="0" err="1"/>
              <a:t>oldpass&amp;new</a:t>
            </a:r>
            <a:r>
              <a:rPr lang="en-US" dirty="0"/>
              <a:t>=</a:t>
            </a:r>
            <a:r>
              <a:rPr lang="en-US" dirty="0" err="1"/>
              <a:t>newpass&amp;repeat</a:t>
            </a:r>
            <a:r>
              <a:rPr lang="en-US" dirty="0"/>
              <a:t>=</a:t>
            </a:r>
            <a:r>
              <a:rPr lang="en-US" dirty="0" err="1"/>
              <a:t>newpass</a:t>
            </a:r>
            <a:endParaRPr lang="en-US" dirty="0"/>
          </a:p>
          <a:p>
            <a:pPr marL="514350" indent="-514350">
              <a:buFont typeface="+mj-lt"/>
              <a:buAutoNum type="arabicPeriod"/>
            </a:pPr>
            <a:r>
              <a:rPr lang="en-US" dirty="0"/>
              <a:t>Test for Vulnerabilities</a:t>
            </a:r>
          </a:p>
          <a:p>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AD68D-A797-01D1-60B4-0EC410C74841}"/>
              </a:ext>
            </a:extLst>
          </p:cNvPr>
          <p:cNvSpPr>
            <a:spLocks noGrp="1"/>
          </p:cNvSpPr>
          <p:nvPr>
            <p:ph type="title"/>
          </p:nvPr>
        </p:nvSpPr>
        <p:spPr/>
        <p:txBody>
          <a:bodyPr/>
          <a:lstStyle/>
          <a:p>
            <a:endParaRPr lang="en-IN" dirty="0"/>
          </a:p>
        </p:txBody>
      </p:sp>
      <p:pic>
        <p:nvPicPr>
          <p:cNvPr id="7" name="Content Placeholder 6">
            <a:extLst>
              <a:ext uri="{FF2B5EF4-FFF2-40B4-BE49-F238E27FC236}">
                <a16:creationId xmlns:a16="http://schemas.microsoft.com/office/drawing/2014/main" id="{5A35E56D-5FD2-F33D-D0B3-2A83DFF47E5F}"/>
              </a:ext>
            </a:extLst>
          </p:cNvPr>
          <p:cNvPicPr>
            <a:picLocks noGrp="1" noChangeAspect="1"/>
          </p:cNvPicPr>
          <p:nvPr>
            <p:ph idx="1"/>
          </p:nvPr>
        </p:nvPicPr>
        <p:blipFill>
          <a:blip r:embed="rId2"/>
          <a:stretch>
            <a:fillRect/>
          </a:stretch>
        </p:blipFill>
        <p:spPr>
          <a:xfrm>
            <a:off x="522604" y="1600200"/>
            <a:ext cx="8098791" cy="4525963"/>
          </a:xfrm>
        </p:spPr>
      </p:pic>
    </p:spTree>
    <p:extLst>
      <p:ext uri="{BB962C8B-B14F-4D97-AF65-F5344CB8AC3E}">
        <p14:creationId xmlns:p14="http://schemas.microsoft.com/office/powerpoint/2010/main" val="151424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D90EC-220C-F977-8074-5C4920B307F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EEEDC3A-A940-B433-F647-90B2C14BAD76}"/>
              </a:ext>
            </a:extLst>
          </p:cNvPr>
          <p:cNvSpPr>
            <a:spLocks noGrp="1"/>
          </p:cNvSpPr>
          <p:nvPr>
            <p:ph idx="1"/>
          </p:nvPr>
        </p:nvSpPr>
        <p:spPr/>
        <p:txBody>
          <a:bodyPr>
            <a:normAutofit fontScale="55000" lnSpcReduction="20000"/>
          </a:bodyPr>
          <a:lstStyle/>
          <a:p>
            <a:pPr marL="514350" indent="-514350">
              <a:buFont typeface="+mj-lt"/>
              <a:buAutoNum type="arabicPeriod"/>
            </a:pPr>
            <a:r>
              <a:rPr lang="en-US" dirty="0"/>
              <a:t>Send the request to Burp Repeater.</a:t>
            </a:r>
          </a:p>
          <a:p>
            <a:pPr marL="514350" indent="-514350">
              <a:buFont typeface="+mj-lt"/>
              <a:buAutoNum type="arabicPeriod"/>
            </a:pPr>
            <a:r>
              <a:rPr lang="en-US" dirty="0"/>
              <a:t>Try removing current from the URL, so it looks like:</a:t>
            </a:r>
          </a:p>
          <a:p>
            <a:pPr marL="514350" indent="-514350">
              <a:buFont typeface="+mj-lt"/>
              <a:buAutoNum type="arabicPeriod"/>
            </a:pPr>
            <a:r>
              <a:rPr lang="en-US" dirty="0"/>
              <a:t>/rest/user/</a:t>
            </a:r>
            <a:r>
              <a:rPr lang="en-US" dirty="0" err="1"/>
              <a:t>change-password?new</a:t>
            </a:r>
            <a:r>
              <a:rPr lang="en-US" dirty="0"/>
              <a:t>=</a:t>
            </a:r>
            <a:r>
              <a:rPr lang="en-US" dirty="0" err="1"/>
              <a:t>testpass&amp;repeat</a:t>
            </a:r>
            <a:r>
              <a:rPr lang="en-US" dirty="0"/>
              <a:t>=</a:t>
            </a:r>
            <a:r>
              <a:rPr lang="en-US" dirty="0" err="1"/>
              <a:t>testpass</a:t>
            </a:r>
            <a:endParaRPr lang="en-US" dirty="0"/>
          </a:p>
          <a:p>
            <a:pPr marL="514350" indent="-514350">
              <a:buFont typeface="+mj-lt"/>
              <a:buAutoNum type="arabicPeriod"/>
            </a:pPr>
            <a:r>
              <a:rPr lang="en-US" dirty="0"/>
              <a:t>Send the request — if it returns 200 OK, the flaw exists.</a:t>
            </a:r>
          </a:p>
          <a:p>
            <a:pPr marL="514350" indent="-514350">
              <a:buFont typeface="+mj-lt"/>
              <a:buAutoNum type="arabicPeriod"/>
            </a:pPr>
            <a:r>
              <a:rPr lang="en-US" dirty="0"/>
              <a:t>Log in as Bender Using SQL Injection (just to get the token)</a:t>
            </a:r>
          </a:p>
          <a:p>
            <a:pPr marL="514350" indent="-514350">
              <a:buFont typeface="+mj-lt"/>
              <a:buAutoNum type="arabicPeriod"/>
            </a:pPr>
            <a:r>
              <a:rPr lang="en-US" dirty="0"/>
              <a:t>Use SQL Injection in the login form (e.g., ' OR 1=1--) with the username set to </a:t>
            </a:r>
            <a:r>
              <a:rPr lang="en-US" dirty="0" err="1"/>
              <a:t>bender@juice-sh.op</a:t>
            </a:r>
            <a:r>
              <a:rPr lang="en-US" dirty="0"/>
              <a:t> to bypass authentication.</a:t>
            </a:r>
          </a:p>
          <a:p>
            <a:pPr marL="514350" indent="-514350">
              <a:buFont typeface="+mj-lt"/>
              <a:buAutoNum type="arabicPeriod"/>
            </a:pPr>
            <a:r>
              <a:rPr lang="en-US" dirty="0"/>
              <a:t>Capture the Bearer token from the login response or headers.</a:t>
            </a:r>
          </a:p>
          <a:p>
            <a:pPr marL="514350" indent="-514350">
              <a:buFont typeface="+mj-lt"/>
              <a:buAutoNum type="arabicPeriod"/>
            </a:pPr>
            <a:endParaRPr lang="en-US" dirty="0"/>
          </a:p>
          <a:p>
            <a:pPr marL="514350" indent="-514350">
              <a:buFont typeface="+mj-lt"/>
              <a:buAutoNum type="arabicPeriod"/>
            </a:pPr>
            <a:r>
              <a:rPr lang="en-US" dirty="0"/>
              <a:t>Send Exploit Request in Repeater</a:t>
            </a:r>
          </a:p>
          <a:p>
            <a:pPr marL="514350" indent="-514350">
              <a:buFont typeface="+mj-lt"/>
              <a:buAutoNum type="arabicPeriod"/>
            </a:pPr>
            <a:endParaRPr lang="en-US" dirty="0"/>
          </a:p>
          <a:p>
            <a:pPr marL="514350" indent="-514350">
              <a:buFont typeface="+mj-lt"/>
              <a:buAutoNum type="arabicPeriod"/>
            </a:pPr>
            <a:r>
              <a:rPr lang="en-US" dirty="0"/>
              <a:t>In Burp Repeater, create a new GET request to:</a:t>
            </a:r>
          </a:p>
          <a:p>
            <a:pPr marL="514350" indent="-514350">
              <a:buFont typeface="+mj-lt"/>
              <a:buAutoNum type="arabicPeriod"/>
            </a:pPr>
            <a:r>
              <a:rPr lang="en-US" dirty="0"/>
              <a:t>http://localhost:3000/rest/user/change-password?new=slurmCl4ssic&amp;repeat=slurmCl4ssic</a:t>
            </a:r>
          </a:p>
          <a:p>
            <a:pPr marL="514350" indent="-514350">
              <a:buFont typeface="+mj-lt"/>
              <a:buAutoNum type="arabicPeriod"/>
            </a:pPr>
            <a:r>
              <a:rPr lang="en-US" dirty="0"/>
              <a:t>Hit Send. If the response is 200 OK and shows Bender’s user object, the password has been successfully changed.</a:t>
            </a:r>
          </a:p>
          <a:p>
            <a:endParaRPr lang="en-IN" dirty="0"/>
          </a:p>
        </p:txBody>
      </p:sp>
    </p:spTree>
    <p:extLst>
      <p:ext uri="{BB962C8B-B14F-4D97-AF65-F5344CB8AC3E}">
        <p14:creationId xmlns:p14="http://schemas.microsoft.com/office/powerpoint/2010/main" val="1814157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9B9F8-3962-5B04-F24E-0AEB19F7E44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9949251-6AB4-CE92-087D-67E627BC8E2C}"/>
              </a:ext>
            </a:extLst>
          </p:cNvPr>
          <p:cNvPicPr>
            <a:picLocks noGrp="1" noChangeAspect="1"/>
          </p:cNvPicPr>
          <p:nvPr>
            <p:ph idx="1"/>
          </p:nvPr>
        </p:nvPicPr>
        <p:blipFill>
          <a:blip r:embed="rId2"/>
          <a:stretch>
            <a:fillRect/>
          </a:stretch>
        </p:blipFill>
        <p:spPr>
          <a:xfrm>
            <a:off x="1021418" y="1600200"/>
            <a:ext cx="7101163" cy="4525963"/>
          </a:xfrm>
        </p:spPr>
      </p:pic>
    </p:spTree>
    <p:extLst>
      <p:ext uri="{BB962C8B-B14F-4D97-AF65-F5344CB8AC3E}">
        <p14:creationId xmlns:p14="http://schemas.microsoft.com/office/powerpoint/2010/main" val="875498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F9057-36CD-CDBE-9969-661E3AA57BC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9464D1C-1EDF-14F0-548B-DF24789D4CC8}"/>
              </a:ext>
            </a:extLst>
          </p:cNvPr>
          <p:cNvPicPr>
            <a:picLocks noGrp="1" noChangeAspect="1"/>
          </p:cNvPicPr>
          <p:nvPr>
            <p:ph idx="1"/>
          </p:nvPr>
        </p:nvPicPr>
        <p:blipFill>
          <a:blip r:embed="rId2"/>
          <a:stretch>
            <a:fillRect/>
          </a:stretch>
        </p:blipFill>
        <p:spPr>
          <a:xfrm>
            <a:off x="457200" y="1603414"/>
            <a:ext cx="8229600" cy="4519534"/>
          </a:xfrm>
        </p:spPr>
      </p:pic>
    </p:spTree>
    <p:extLst>
      <p:ext uri="{BB962C8B-B14F-4D97-AF65-F5344CB8AC3E}">
        <p14:creationId xmlns:p14="http://schemas.microsoft.com/office/powerpoint/2010/main" val="508373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Broken Authentication - Login Bjoern</a:t>
            </a:r>
          </a:p>
        </p:txBody>
      </p:sp>
      <p:sp>
        <p:nvSpPr>
          <p:cNvPr id="3" name="Content Placeholder 2"/>
          <p:cNvSpPr>
            <a:spLocks noGrp="1"/>
          </p:cNvSpPr>
          <p:nvPr>
            <p:ph idx="1"/>
          </p:nvPr>
        </p:nvSpPr>
        <p:spPr/>
        <p:txBody>
          <a:bodyPr>
            <a:normAutofit fontScale="85000" lnSpcReduction="10000"/>
          </a:bodyPr>
          <a:lstStyle/>
          <a:p>
            <a:endParaRPr dirty="0"/>
          </a:p>
          <a:p>
            <a:pPr>
              <a:buFont typeface="+mj-lt"/>
              <a:buAutoNum type="arabicPeriod"/>
              <a:defRPr sz="1800"/>
            </a:pPr>
            <a:r>
              <a:rPr lang="en-US" dirty="0"/>
              <a:t>The author of Juice Shop, </a:t>
            </a:r>
            <a:r>
              <a:rPr lang="en-US" dirty="0" err="1"/>
              <a:t>Bjoern</a:t>
            </a:r>
            <a:r>
              <a:rPr lang="en-US" dirty="0"/>
              <a:t> </a:t>
            </a:r>
            <a:r>
              <a:rPr lang="en-US" dirty="0" err="1"/>
              <a:t>Kimminich</a:t>
            </a:r>
            <a:r>
              <a:rPr lang="en-US" dirty="0"/>
              <a:t>, linked his Google account (bjoern.kimminich@googlemail.com) to the application using OAuth. While the "Log in with Google" button might not be available in your environment due to host restrictions, the login process still uses a predictable method to create and authenticate OAuth-based accounts.</a:t>
            </a:r>
          </a:p>
          <a:p>
            <a:pPr>
              <a:buFont typeface="+mj-lt"/>
              <a:buAutoNum type="arabicPeriod"/>
              <a:defRPr sz="1800"/>
            </a:pPr>
            <a:endParaRPr lang="en-US" dirty="0"/>
          </a:p>
          <a:p>
            <a:pPr>
              <a:buFont typeface="+mj-lt"/>
              <a:buAutoNum type="arabicPeriod"/>
              <a:defRPr sz="1800"/>
            </a:pPr>
            <a:r>
              <a:rPr lang="en-US" dirty="0"/>
              <a:t>By examining the code, we find that the application sets the password for OAuth users by reversing their email and encoding it with Base64. With this knowledge, you can log in directly using the derived password.</a:t>
            </a:r>
          </a:p>
          <a:p>
            <a:pPr>
              <a:buFont typeface="+mj-lt"/>
              <a:buAutoNum type="arabicPeriod"/>
              <a:defRPr sz="1800"/>
            </a:pPr>
            <a:endParaRPr lang="en-US" dirty="0"/>
          </a:p>
          <a:p>
            <a:pPr>
              <a:buFont typeface="+mj-lt"/>
              <a:buAutoNum type="arabicPeriod"/>
              <a:defRPr sz="1800"/>
            </a:pPr>
            <a:r>
              <a:rPr lang="en-US" dirty="0"/>
              <a:t> Vulnerability: Predictable Password Generation for OAuth Users</a:t>
            </a:r>
          </a:p>
          <a:p>
            <a:pPr>
              <a:buFont typeface="+mj-lt"/>
              <a:buAutoNum type="arabicPeriod"/>
              <a:defRPr sz="1800"/>
            </a:pPr>
            <a:r>
              <a:rPr lang="en-US" dirty="0"/>
              <a:t>OAuth accounts are initialized with a deterministically generated password based on the user’s email.</a:t>
            </a:r>
          </a:p>
          <a:p>
            <a:pPr>
              <a:buFont typeface="+mj-lt"/>
              <a:buAutoNum type="arabicPeriod"/>
              <a:defRPr sz="1800"/>
            </a:pPr>
            <a:endParaRPr lang="en-US" dirty="0"/>
          </a:p>
          <a:p>
            <a:pPr>
              <a:buFont typeface="+mj-lt"/>
              <a:buAutoNum type="arabicPeriod"/>
              <a:defRPr sz="1800"/>
            </a:pPr>
            <a:r>
              <a:rPr lang="en-US" dirty="0"/>
              <a:t>Specifically, the password is generated using:</a:t>
            </a:r>
          </a:p>
          <a:p>
            <a:pPr>
              <a:buFont typeface="+mj-lt"/>
              <a:buAutoNum type="arabicPeriod"/>
              <a:defRPr sz="1800"/>
            </a:pPr>
            <a:r>
              <a:rPr lang="en-US" dirty="0" err="1"/>
              <a:t>btoa</a:t>
            </a:r>
            <a:r>
              <a:rPr lang="en-US" dirty="0"/>
              <a:t>(</a:t>
            </a:r>
            <a:r>
              <a:rPr lang="en-US" dirty="0" err="1"/>
              <a:t>email.split</a:t>
            </a:r>
            <a:r>
              <a:rPr lang="en-US" dirty="0"/>
              <a:t>("").reverse().join(""))</a:t>
            </a:r>
          </a:p>
          <a:p>
            <a:pPr>
              <a:buFont typeface="+mj-lt"/>
              <a:buAutoNum type="arabicPeriod"/>
              <a:defRPr sz="1800"/>
            </a:pPr>
            <a:r>
              <a:rPr lang="en-US" dirty="0"/>
              <a:t>Which means: reverse the email string and encode it in Base64.</a:t>
            </a:r>
          </a:p>
          <a:p>
            <a:pPr>
              <a:buFont typeface="+mj-lt"/>
              <a:buAutoNum type="arabicPeriod"/>
              <a:defRPr sz="1800"/>
            </a:pPr>
            <a:r>
              <a:rPr lang="en-US" dirty="0"/>
              <a:t>This creates a predictable password that can be reproduced by anyone with access to the email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B733-64D0-A9F3-812B-8649F7FB6CC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277C393-ED6F-59E0-C4F9-DC9298D9705F}"/>
              </a:ext>
            </a:extLst>
          </p:cNvPr>
          <p:cNvSpPr>
            <a:spLocks noGrp="1"/>
          </p:cNvSpPr>
          <p:nvPr>
            <p:ph idx="1"/>
          </p:nvPr>
        </p:nvSpPr>
        <p:spPr/>
        <p:txBody>
          <a:bodyPr>
            <a:normAutofit fontScale="70000" lnSpcReduction="20000"/>
          </a:bodyPr>
          <a:lstStyle/>
          <a:p>
            <a:pPr marL="0" indent="0">
              <a:buNone/>
              <a:defRPr sz="1800"/>
            </a:pPr>
            <a:r>
              <a:rPr lang="en-US" dirty="0"/>
              <a:t>Steps</a:t>
            </a:r>
          </a:p>
          <a:p>
            <a:pPr>
              <a:buFont typeface="+mj-lt"/>
              <a:buAutoNum type="arabicPeriod"/>
              <a:defRPr sz="1800"/>
            </a:pPr>
            <a:r>
              <a:rPr lang="en-US" dirty="0"/>
              <a:t>1. Discover the Password Logic</a:t>
            </a:r>
          </a:p>
          <a:p>
            <a:pPr>
              <a:buFont typeface="+mj-lt"/>
              <a:buAutoNum type="arabicPeriod"/>
              <a:defRPr sz="1800"/>
            </a:pPr>
            <a:r>
              <a:rPr lang="en-US" dirty="0"/>
              <a:t>Open main.js in Juice Shop in </a:t>
            </a:r>
            <a:r>
              <a:rPr lang="en-US" dirty="0" err="1"/>
              <a:t>Devloper</a:t>
            </a:r>
            <a:r>
              <a:rPr lang="en-US" dirty="0"/>
              <a:t> tools </a:t>
            </a:r>
            <a:r>
              <a:rPr lang="en-US" dirty="0" err="1"/>
              <a:t>byb</a:t>
            </a:r>
            <a:r>
              <a:rPr lang="en-US" dirty="0"/>
              <a:t> inspecting.</a:t>
            </a:r>
          </a:p>
          <a:p>
            <a:pPr>
              <a:buFont typeface="+mj-lt"/>
              <a:buAutoNum type="arabicPeriod"/>
              <a:defRPr sz="1800"/>
            </a:pPr>
            <a:endParaRPr lang="en-US" dirty="0"/>
          </a:p>
          <a:p>
            <a:pPr>
              <a:buFont typeface="+mj-lt"/>
              <a:buAutoNum type="arabicPeriod"/>
              <a:defRPr sz="1800"/>
            </a:pPr>
            <a:r>
              <a:rPr lang="en-US" dirty="0"/>
              <a:t>Search for </a:t>
            </a:r>
            <a:r>
              <a:rPr lang="en-US" dirty="0" err="1"/>
              <a:t>oauth</a:t>
            </a:r>
            <a:r>
              <a:rPr lang="en-US" dirty="0"/>
              <a:t>.</a:t>
            </a:r>
          </a:p>
          <a:p>
            <a:pPr>
              <a:buFont typeface="+mj-lt"/>
              <a:buAutoNum type="arabicPeriod"/>
              <a:defRPr sz="1800"/>
            </a:pPr>
            <a:endParaRPr lang="en-US" dirty="0"/>
          </a:p>
          <a:p>
            <a:pPr>
              <a:buFont typeface="+mj-lt"/>
              <a:buAutoNum type="arabicPeriod"/>
              <a:defRPr sz="1800"/>
            </a:pPr>
            <a:r>
              <a:rPr lang="en-US" dirty="0"/>
              <a:t>Inside that function, observe this line:</a:t>
            </a:r>
          </a:p>
          <a:p>
            <a:pPr>
              <a:buFont typeface="+mj-lt"/>
              <a:buAutoNum type="arabicPeriod"/>
              <a:defRPr sz="1800"/>
            </a:pPr>
            <a:r>
              <a:rPr lang="en-US" dirty="0"/>
              <a:t>password: </a:t>
            </a:r>
            <a:r>
              <a:rPr lang="en-US" dirty="0" err="1"/>
              <a:t>btoa</a:t>
            </a:r>
            <a:r>
              <a:rPr lang="en-US" dirty="0"/>
              <a:t>(</a:t>
            </a:r>
            <a:r>
              <a:rPr lang="en-US" dirty="0" err="1"/>
              <a:t>n.email.split</a:t>
            </a:r>
            <a:r>
              <a:rPr lang="en-US" dirty="0"/>
              <a:t>("").reverse().join(""))</a:t>
            </a:r>
          </a:p>
          <a:p>
            <a:pPr>
              <a:buFont typeface="+mj-lt"/>
              <a:buAutoNum type="arabicPeriod"/>
              <a:defRPr sz="1800"/>
            </a:pPr>
            <a:r>
              <a:rPr lang="en-US" dirty="0"/>
              <a:t>Understand it as: reverse the email, then Base64 encode the result.</a:t>
            </a:r>
          </a:p>
          <a:p>
            <a:pPr>
              <a:buFont typeface="+mj-lt"/>
              <a:buAutoNum type="arabicPeriod"/>
              <a:defRPr sz="1800"/>
            </a:pPr>
            <a:r>
              <a:rPr lang="en-US" dirty="0"/>
              <a:t> Apply the Logic to </a:t>
            </a:r>
            <a:r>
              <a:rPr lang="en-US" dirty="0" err="1"/>
              <a:t>Bjoern’s</a:t>
            </a:r>
            <a:r>
              <a:rPr lang="en-US" dirty="0"/>
              <a:t> Email bjoern.kimminich@googlemail.com</a:t>
            </a:r>
          </a:p>
          <a:p>
            <a:pPr>
              <a:buFont typeface="+mj-lt"/>
              <a:buAutoNum type="arabicPeriod"/>
              <a:defRPr sz="1800"/>
            </a:pPr>
            <a:endParaRPr lang="en-US" dirty="0"/>
          </a:p>
          <a:p>
            <a:pPr>
              <a:buFont typeface="+mj-lt"/>
              <a:buAutoNum type="arabicPeriod"/>
              <a:defRPr sz="1800"/>
            </a:pPr>
            <a:r>
              <a:rPr lang="en-US" dirty="0"/>
              <a:t>Reversed:</a:t>
            </a:r>
          </a:p>
          <a:p>
            <a:pPr>
              <a:buFont typeface="+mj-lt"/>
              <a:buAutoNum type="arabicPeriod"/>
              <a:defRPr sz="1800"/>
            </a:pPr>
            <a:r>
              <a:rPr lang="en-US" dirty="0" err="1"/>
              <a:t>moc.liamelgoog@hcinimmik.nreojb</a:t>
            </a:r>
            <a:endParaRPr lang="en-US" dirty="0"/>
          </a:p>
          <a:p>
            <a:pPr>
              <a:buFont typeface="+mj-lt"/>
              <a:buAutoNum type="arabicPeriod"/>
              <a:defRPr sz="1800"/>
            </a:pPr>
            <a:endParaRPr lang="en-US" dirty="0"/>
          </a:p>
          <a:p>
            <a:pPr>
              <a:buFont typeface="+mj-lt"/>
              <a:buAutoNum type="arabicPeriod"/>
              <a:defRPr sz="1800"/>
            </a:pPr>
            <a:r>
              <a:rPr lang="en-US" dirty="0"/>
              <a:t>Base64 encode the reversed string:</a:t>
            </a:r>
          </a:p>
          <a:p>
            <a:pPr>
              <a:buFont typeface="+mj-lt"/>
              <a:buAutoNum type="arabicPeriod"/>
              <a:defRPr sz="1800"/>
            </a:pPr>
            <a:r>
              <a:rPr lang="en-US" dirty="0"/>
              <a:t>Result: bW9jLmxpYW1lbGdvb2dAaGNpbmhtaW1tay5ucmVvamI=</a:t>
            </a:r>
          </a:p>
          <a:p>
            <a:pPr>
              <a:buFont typeface="+mj-lt"/>
              <a:buAutoNum type="arabicPeriod"/>
              <a:defRPr sz="1800"/>
            </a:pPr>
            <a:endParaRPr lang="en-US" dirty="0"/>
          </a:p>
          <a:p>
            <a:pPr>
              <a:buFont typeface="+mj-lt"/>
              <a:buAutoNum type="arabicPeriod"/>
              <a:defRPr sz="1800"/>
            </a:pPr>
            <a:r>
              <a:rPr lang="en-US" dirty="0"/>
              <a:t>3. Log in with the Generated Credentials</a:t>
            </a:r>
          </a:p>
          <a:p>
            <a:pPr>
              <a:buFont typeface="+mj-lt"/>
              <a:buAutoNum type="arabicPeriod"/>
              <a:defRPr sz="1800"/>
            </a:pPr>
            <a:r>
              <a:rPr lang="en-US" dirty="0"/>
              <a:t>Go to: http://localhost:3000/#/login</a:t>
            </a:r>
          </a:p>
          <a:p>
            <a:pPr>
              <a:buFont typeface="+mj-lt"/>
              <a:buAutoNum type="arabicPeriod"/>
              <a:defRPr sz="1800"/>
            </a:pPr>
            <a:endParaRPr lang="en-US" dirty="0"/>
          </a:p>
          <a:p>
            <a:pPr>
              <a:buFont typeface="+mj-lt"/>
              <a:buAutoNum type="arabicPeriod"/>
              <a:defRPr sz="1800"/>
            </a:pPr>
            <a:r>
              <a:rPr lang="en-US" dirty="0"/>
              <a:t>Email: bjoern.kimminich@googlemail.com</a:t>
            </a:r>
          </a:p>
          <a:p>
            <a:pPr>
              <a:buFont typeface="+mj-lt"/>
              <a:buAutoNum type="arabicPeriod"/>
              <a:defRPr sz="1800"/>
            </a:pPr>
            <a:r>
              <a:rPr lang="en-US" dirty="0"/>
              <a:t>Password: bW9jLmxpYW1lbGdvb2dAaGNpbmhtaW1tay5ucmVvamI=</a:t>
            </a:r>
          </a:p>
          <a:p>
            <a:endParaRPr lang="en-IN" dirty="0"/>
          </a:p>
        </p:txBody>
      </p:sp>
    </p:spTree>
    <p:extLst>
      <p:ext uri="{BB962C8B-B14F-4D97-AF65-F5344CB8AC3E}">
        <p14:creationId xmlns:p14="http://schemas.microsoft.com/office/powerpoint/2010/main" val="1973873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6F2E-8876-F4B4-6F88-C6EA91470D7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991CD78-CF8D-033D-A9D5-7DC57F42EDE8}"/>
              </a:ext>
            </a:extLst>
          </p:cNvPr>
          <p:cNvPicPr>
            <a:picLocks noGrp="1" noChangeAspect="1"/>
          </p:cNvPicPr>
          <p:nvPr>
            <p:ph idx="1"/>
          </p:nvPr>
        </p:nvPicPr>
        <p:blipFill>
          <a:blip r:embed="rId2"/>
          <a:stretch>
            <a:fillRect/>
          </a:stretch>
        </p:blipFill>
        <p:spPr>
          <a:xfrm>
            <a:off x="457200" y="1845779"/>
            <a:ext cx="8229600" cy="4034804"/>
          </a:xfrm>
        </p:spPr>
      </p:pic>
    </p:spTree>
    <p:extLst>
      <p:ext uri="{BB962C8B-B14F-4D97-AF65-F5344CB8AC3E}">
        <p14:creationId xmlns:p14="http://schemas.microsoft.com/office/powerpoint/2010/main" val="3463977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0806-9CA5-8317-D378-6AD0B917EAF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03EA8B2-AABA-D385-7493-9B595F2C7F14}"/>
              </a:ext>
            </a:extLst>
          </p:cNvPr>
          <p:cNvPicPr>
            <a:picLocks noGrp="1" noChangeAspect="1"/>
          </p:cNvPicPr>
          <p:nvPr>
            <p:ph idx="1"/>
          </p:nvPr>
        </p:nvPicPr>
        <p:blipFill>
          <a:blip r:embed="rId2"/>
          <a:stretch>
            <a:fillRect/>
          </a:stretch>
        </p:blipFill>
        <p:spPr>
          <a:xfrm>
            <a:off x="457200" y="3715459"/>
            <a:ext cx="8229600" cy="295445"/>
          </a:xfrm>
        </p:spPr>
      </p:pic>
    </p:spTree>
    <p:extLst>
      <p:ext uri="{BB962C8B-B14F-4D97-AF65-F5344CB8AC3E}">
        <p14:creationId xmlns:p14="http://schemas.microsoft.com/office/powerpoint/2010/main" val="2327644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Broken Authentication - Password Strength</a:t>
            </a:r>
          </a:p>
        </p:txBody>
      </p:sp>
      <p:sp>
        <p:nvSpPr>
          <p:cNvPr id="3" name="Content Placeholder 2"/>
          <p:cNvSpPr>
            <a:spLocks noGrp="1"/>
          </p:cNvSpPr>
          <p:nvPr>
            <p:ph idx="1"/>
          </p:nvPr>
        </p:nvSpPr>
        <p:spPr/>
        <p:txBody>
          <a:bodyPr>
            <a:normAutofit fontScale="85000" lnSpcReduction="10000"/>
          </a:bodyPr>
          <a:lstStyle/>
          <a:p>
            <a:endParaRPr dirty="0"/>
          </a:p>
          <a:p>
            <a:pPr>
              <a:buFont typeface="+mj-lt"/>
              <a:buAutoNum type="arabicPeriod"/>
              <a:defRPr sz="1800"/>
            </a:pPr>
            <a:r>
              <a:rPr dirty="0"/>
              <a:t>Vulnerability: Weak default admin passwords.</a:t>
            </a:r>
          </a:p>
          <a:p>
            <a:pPr marL="0" indent="0">
              <a:buNone/>
              <a:defRPr sz="1800"/>
            </a:pPr>
            <a:r>
              <a:rPr dirty="0"/>
              <a:t>Steps:</a:t>
            </a:r>
          </a:p>
          <a:p>
            <a:pPr>
              <a:buFont typeface="+mj-lt"/>
              <a:buAutoNum type="arabicPeriod"/>
              <a:defRPr sz="1800"/>
            </a:pPr>
            <a:r>
              <a:rPr dirty="0"/>
              <a:t> Attempt login with admin email</a:t>
            </a:r>
            <a:r>
              <a:rPr lang="en-IN" dirty="0"/>
              <a:t> </a:t>
            </a:r>
            <a:r>
              <a:rPr lang="en-IN" b="0" i="0" dirty="0" err="1">
                <a:solidFill>
                  <a:srgbClr val="333333"/>
                </a:solidFill>
                <a:effectLst/>
                <a:latin typeface="Consolas" panose="020B0609020204030204" pitchFamily="49" charset="0"/>
              </a:rPr>
              <a:t>admin@juice-sh.op</a:t>
            </a:r>
            <a:r>
              <a:rPr lang="en-IN" dirty="0"/>
              <a:t> and give any password </a:t>
            </a:r>
          </a:p>
          <a:p>
            <a:pPr>
              <a:buFont typeface="+mj-lt"/>
              <a:buAutoNum type="arabicPeriod"/>
              <a:defRPr sz="1800"/>
            </a:pPr>
            <a:r>
              <a:rPr lang="en-IN" dirty="0"/>
              <a:t>Its shows 401 error in intercept request</a:t>
            </a:r>
            <a:r>
              <a:rPr dirty="0"/>
              <a:t>.</a:t>
            </a:r>
            <a:endParaRPr lang="en-US" dirty="0"/>
          </a:p>
          <a:p>
            <a:pPr>
              <a:buFont typeface="+mj-lt"/>
              <a:buAutoNum type="arabicPeriod"/>
              <a:defRPr sz="1800"/>
            </a:pPr>
            <a:r>
              <a:rPr lang="en-US" dirty="0"/>
              <a:t>Find the login POST request, right-click it Send to Intruder</a:t>
            </a:r>
          </a:p>
          <a:p>
            <a:pPr>
              <a:buFont typeface="+mj-lt"/>
              <a:buAutoNum type="arabicPeriod"/>
              <a:defRPr sz="1800"/>
            </a:pPr>
            <a:r>
              <a:rPr lang="en-US" dirty="0"/>
              <a:t>Configure Intruder</a:t>
            </a:r>
          </a:p>
          <a:p>
            <a:pPr>
              <a:buFont typeface="+mj-lt"/>
              <a:buAutoNum type="arabicPeriod"/>
              <a:defRPr sz="1800"/>
            </a:pPr>
            <a:r>
              <a:rPr lang="en-US" dirty="0"/>
              <a:t>Go to the Intruder tab.</a:t>
            </a:r>
          </a:p>
          <a:p>
            <a:pPr>
              <a:buFont typeface="+mj-lt"/>
              <a:buAutoNum type="arabicPeriod"/>
              <a:defRPr sz="1800"/>
            </a:pPr>
            <a:r>
              <a:rPr lang="en-US" dirty="0"/>
              <a:t>Under Positions, Burp will auto-detect parameters. Click Clear §.</a:t>
            </a:r>
          </a:p>
          <a:p>
            <a:pPr>
              <a:buFont typeface="+mj-lt"/>
              <a:buAutoNum type="arabicPeriod"/>
              <a:defRPr sz="1800"/>
            </a:pPr>
            <a:r>
              <a:rPr lang="en-US" dirty="0"/>
              <a:t>Highlight the password field's value (e.g., password=admin) and click Add §.</a:t>
            </a:r>
          </a:p>
          <a:p>
            <a:pPr>
              <a:buFont typeface="+mj-lt"/>
              <a:buAutoNum type="arabicPeriod"/>
              <a:defRPr sz="1800"/>
            </a:pPr>
            <a:r>
              <a:rPr lang="en-US" dirty="0"/>
              <a:t>Set Payload Options</a:t>
            </a:r>
          </a:p>
          <a:p>
            <a:pPr>
              <a:buFont typeface="+mj-lt"/>
              <a:buAutoNum type="arabicPeriod"/>
              <a:defRPr sz="1800"/>
            </a:pPr>
            <a:r>
              <a:rPr lang="en-US" dirty="0"/>
              <a:t>Go to the Payloads tab.</a:t>
            </a:r>
          </a:p>
          <a:p>
            <a:pPr>
              <a:buFont typeface="+mj-lt"/>
              <a:buAutoNum type="arabicPeriod"/>
              <a:defRPr sz="1800"/>
            </a:pPr>
            <a:r>
              <a:rPr lang="en-US" dirty="0"/>
              <a:t>Click Load and choose a password list file from:</a:t>
            </a:r>
          </a:p>
          <a:p>
            <a:pPr>
              <a:buFont typeface="+mj-lt"/>
              <a:buAutoNum type="arabicPeriod"/>
              <a:defRPr sz="1800"/>
            </a:pPr>
            <a:r>
              <a:rPr lang="en-US" dirty="0" err="1"/>
              <a:t>SecLists</a:t>
            </a:r>
            <a:r>
              <a:rPr lang="en-US" dirty="0"/>
              <a:t>/Passwords/Common-Credentials/10k-most-common.txt</a:t>
            </a:r>
          </a:p>
          <a:p>
            <a:pPr>
              <a:buFont typeface="+mj-lt"/>
              <a:buAutoNum type="arabicPeriod"/>
              <a:defRPr sz="1800"/>
            </a:pPr>
            <a:r>
              <a:rPr lang="en-US" dirty="0"/>
              <a:t>Start the Attack</a:t>
            </a:r>
          </a:p>
          <a:p>
            <a:pPr>
              <a:buFont typeface="+mj-lt"/>
              <a:buAutoNum type="arabicPeriod"/>
              <a:defRPr sz="1800"/>
            </a:pPr>
            <a:r>
              <a:rPr lang="en-US" dirty="0"/>
              <a:t>getting admin123 as password with 200 error try it and log in to account </a:t>
            </a:r>
            <a:endParaRPr lang="en-IN" dirty="0"/>
          </a:p>
          <a:p>
            <a:pPr>
              <a:buFont typeface="+mj-lt"/>
              <a:buAutoNum type="arabicPeriod"/>
              <a:defRPr sz="1800"/>
            </a:pPr>
            <a:r>
              <a:rPr dirty="0"/>
              <a:t> Gain access.</a:t>
            </a:r>
            <a:endParaRPr lang="en-IN" dirty="0"/>
          </a:p>
          <a:p>
            <a:pPr>
              <a:defRPr sz="1800"/>
            </a:pP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7FD00-E77B-67C4-8BBA-3D486BA8322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BB8496B-9168-96C3-7230-3A091F7BCD28}"/>
              </a:ext>
            </a:extLst>
          </p:cNvPr>
          <p:cNvPicPr>
            <a:picLocks noGrp="1" noChangeAspect="1"/>
          </p:cNvPicPr>
          <p:nvPr>
            <p:ph idx="1"/>
          </p:nvPr>
        </p:nvPicPr>
        <p:blipFill>
          <a:blip r:embed="rId2"/>
          <a:stretch>
            <a:fillRect/>
          </a:stretch>
        </p:blipFill>
        <p:spPr>
          <a:xfrm>
            <a:off x="457200" y="1830381"/>
            <a:ext cx="8229600" cy="4065601"/>
          </a:xfrm>
        </p:spPr>
      </p:pic>
    </p:spTree>
    <p:extLst>
      <p:ext uri="{BB962C8B-B14F-4D97-AF65-F5344CB8AC3E}">
        <p14:creationId xmlns:p14="http://schemas.microsoft.com/office/powerpoint/2010/main" val="433892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BBD9-5C17-D976-DBE0-99A8729062F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60B211E-8A3C-18F7-2C5A-7CE723512E4F}"/>
              </a:ext>
            </a:extLst>
          </p:cNvPr>
          <p:cNvPicPr>
            <a:picLocks noGrp="1" noChangeAspect="1"/>
          </p:cNvPicPr>
          <p:nvPr>
            <p:ph idx="1"/>
          </p:nvPr>
        </p:nvPicPr>
        <p:blipFill>
          <a:blip r:embed="rId2"/>
          <a:stretch>
            <a:fillRect/>
          </a:stretch>
        </p:blipFill>
        <p:spPr>
          <a:xfrm>
            <a:off x="457200" y="1812876"/>
            <a:ext cx="8229600" cy="4100611"/>
          </a:xfrm>
        </p:spPr>
      </p:pic>
    </p:spTree>
    <p:extLst>
      <p:ext uri="{BB962C8B-B14F-4D97-AF65-F5344CB8AC3E}">
        <p14:creationId xmlns:p14="http://schemas.microsoft.com/office/powerpoint/2010/main" val="2975265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Improper Input Validation - Deluxe Fraud</a:t>
            </a:r>
          </a:p>
        </p:txBody>
      </p:sp>
      <p:sp>
        <p:nvSpPr>
          <p:cNvPr id="3" name="Content Placeholder 2"/>
          <p:cNvSpPr>
            <a:spLocks noGrp="1"/>
          </p:cNvSpPr>
          <p:nvPr>
            <p:ph idx="1"/>
          </p:nvPr>
        </p:nvSpPr>
        <p:spPr/>
        <p:txBody>
          <a:bodyPr/>
          <a:lstStyle/>
          <a:p>
            <a:endParaRPr dirty="0"/>
          </a:p>
          <a:p>
            <a:pPr>
              <a:defRPr sz="1800"/>
            </a:pPr>
            <a:r>
              <a:rPr dirty="0"/>
              <a:t>Vulnerability: Client-side validation can be bypassed to activate deluxe membership for free.</a:t>
            </a:r>
          </a:p>
          <a:p>
            <a:pPr marL="0" indent="0">
              <a:buNone/>
              <a:defRPr sz="1800"/>
            </a:pPr>
            <a:r>
              <a:rPr dirty="0"/>
              <a:t>Steps:</a:t>
            </a:r>
          </a:p>
          <a:p>
            <a:pPr>
              <a:defRPr sz="1800"/>
            </a:pPr>
            <a:r>
              <a:rPr dirty="0"/>
              <a:t> Go to deluxe membership page.</a:t>
            </a:r>
            <a:endParaRPr lang="en-IN" dirty="0"/>
          </a:p>
          <a:p>
            <a:pPr>
              <a:defRPr sz="1800"/>
            </a:pPr>
            <a:r>
              <a:rPr lang="en-IN" b="0" i="0" dirty="0">
                <a:solidFill>
                  <a:srgbClr val="333333"/>
                </a:solidFill>
                <a:effectLst/>
                <a:latin typeface="Helvetica Neue"/>
              </a:rPr>
              <a:t> </a:t>
            </a:r>
            <a:r>
              <a:rPr lang="en-IN" b="0" i="0" u="none" strike="noStrike" dirty="0">
                <a:solidFill>
                  <a:srgbClr val="4183C4"/>
                </a:solidFill>
                <a:effectLst/>
                <a:latin typeface="Helvetica Neue"/>
                <a:hlinkClick r:id="rId2"/>
              </a:rPr>
              <a:t>http://localhost:3000/#/payment/deluxe</a:t>
            </a:r>
            <a:endParaRPr dirty="0"/>
          </a:p>
          <a:p>
            <a:pPr>
              <a:defRPr sz="1800"/>
            </a:pPr>
            <a:r>
              <a:rPr dirty="0"/>
              <a:t> Enable disabled payment options using dev tools.</a:t>
            </a:r>
          </a:p>
          <a:p>
            <a:pPr>
              <a:defRPr sz="1800"/>
            </a:pPr>
            <a:r>
              <a:rPr dirty="0"/>
              <a:t> Intercept and modify payment</a:t>
            </a:r>
            <a:r>
              <a:rPr lang="en-IN" dirty="0"/>
              <a:t> mode by removing wallet</a:t>
            </a:r>
            <a:r>
              <a:rPr dirty="0"/>
              <a:t>.</a:t>
            </a:r>
          </a:p>
          <a:p>
            <a:pPr>
              <a:defRPr sz="1800"/>
            </a:pPr>
            <a:r>
              <a:rPr dirty="0"/>
              <a:t> Forward request and confirm deluxe status.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4121-8A6C-0178-D69F-5BAB893D18C3}"/>
              </a:ext>
            </a:extLst>
          </p:cNvPr>
          <p:cNvSpPr>
            <a:spLocks noGrp="1"/>
          </p:cNvSpPr>
          <p:nvPr>
            <p:ph type="title"/>
          </p:nvPr>
        </p:nvSpPr>
        <p:spPr/>
        <p:txBody>
          <a:bodyPr>
            <a:normAutofit fontScale="90000"/>
          </a:bodyPr>
          <a:lstStyle/>
          <a:p>
            <a:r>
              <a:rPr lang="en-IN" dirty="0"/>
              <a:t>Broken Authentication – Reset Benders Password</a:t>
            </a:r>
          </a:p>
        </p:txBody>
      </p:sp>
      <p:sp>
        <p:nvSpPr>
          <p:cNvPr id="3" name="Content Placeholder 2">
            <a:extLst>
              <a:ext uri="{FF2B5EF4-FFF2-40B4-BE49-F238E27FC236}">
                <a16:creationId xmlns:a16="http://schemas.microsoft.com/office/drawing/2014/main" id="{524ABA95-541C-F8A1-B4EF-E3C95B977A78}"/>
              </a:ext>
            </a:extLst>
          </p:cNvPr>
          <p:cNvSpPr>
            <a:spLocks noGrp="1"/>
          </p:cNvSpPr>
          <p:nvPr>
            <p:ph idx="1"/>
          </p:nvPr>
        </p:nvSpPr>
        <p:spPr/>
        <p:txBody>
          <a:bodyPr>
            <a:normAutofit fontScale="77500" lnSpcReduction="20000"/>
          </a:bodyPr>
          <a:lstStyle/>
          <a:p>
            <a:pPr marL="514350" indent="-514350">
              <a:buFont typeface="+mj-lt"/>
              <a:buAutoNum type="arabicPeriod"/>
            </a:pPr>
            <a:r>
              <a:rPr lang="en-US" dirty="0"/>
              <a:t>Reset Bender’s Password via "Forgot Password"</a:t>
            </a:r>
          </a:p>
          <a:p>
            <a:pPr marL="514350" indent="-514350">
              <a:buFont typeface="+mj-lt"/>
              <a:buAutoNum type="arabicPeriod"/>
            </a:pPr>
            <a:r>
              <a:rPr lang="en-US" dirty="0"/>
              <a:t>Reset the password of the user Bender by correctly answering his security question:</a:t>
            </a:r>
          </a:p>
          <a:p>
            <a:pPr marL="514350" indent="-514350">
              <a:buFont typeface="+mj-lt"/>
              <a:buAutoNum type="arabicPeriod"/>
            </a:pPr>
            <a:r>
              <a:rPr lang="en-US" dirty="0"/>
              <a:t>“Company you first work for as an adult?”</a:t>
            </a:r>
          </a:p>
          <a:p>
            <a:pPr marL="514350" indent="-514350">
              <a:buFont typeface="+mj-lt"/>
              <a:buAutoNum type="arabicPeriod"/>
            </a:pPr>
            <a:endParaRPr lang="en-US" dirty="0"/>
          </a:p>
          <a:p>
            <a:pPr marL="0" indent="0">
              <a:buNone/>
            </a:pPr>
            <a:r>
              <a:rPr lang="en-US" dirty="0"/>
              <a:t>Vulnerability</a:t>
            </a:r>
          </a:p>
          <a:p>
            <a:pPr marL="514350" indent="-514350">
              <a:buFont typeface="+mj-lt"/>
              <a:buAutoNum type="arabicPeriod"/>
            </a:pPr>
            <a:r>
              <a:rPr lang="en-US" dirty="0"/>
              <a:t>Security Question Exploitation (Weak Authentication via Public Info)</a:t>
            </a:r>
          </a:p>
          <a:p>
            <a:pPr marL="514350" indent="-514350">
              <a:buFont typeface="+mj-lt"/>
              <a:buAutoNum type="arabicPeriod"/>
            </a:pPr>
            <a:r>
              <a:rPr lang="en-US" dirty="0"/>
              <a:t>This is a </a:t>
            </a:r>
            <a:r>
              <a:rPr lang="en-US" dirty="0" err="1"/>
              <a:t>classicexample</a:t>
            </a:r>
            <a:r>
              <a:rPr lang="en-US" dirty="0"/>
              <a:t> of a weak account recovery mechanism, where the system allows password resets using a publicly available answer to a predictable security question.</a:t>
            </a:r>
          </a:p>
          <a:p>
            <a:pPr marL="514350" indent="-514350">
              <a:buFont typeface="+mj-lt"/>
              <a:buAutoNum type="arabicPeriod"/>
            </a:pPr>
            <a:endParaRPr lang="en-IN" dirty="0"/>
          </a:p>
        </p:txBody>
      </p:sp>
    </p:spTree>
    <p:extLst>
      <p:ext uri="{BB962C8B-B14F-4D97-AF65-F5344CB8AC3E}">
        <p14:creationId xmlns:p14="http://schemas.microsoft.com/office/powerpoint/2010/main" val="1594801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3C00-A43F-DCE5-E6FB-7F5C4E46BE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5D22807-77B8-454D-F8C6-7709A49DB964}"/>
              </a:ext>
            </a:extLst>
          </p:cNvPr>
          <p:cNvSpPr>
            <a:spLocks noGrp="1"/>
          </p:cNvSpPr>
          <p:nvPr>
            <p:ph idx="1"/>
          </p:nvPr>
        </p:nvSpPr>
        <p:spPr/>
        <p:txBody>
          <a:bodyPr>
            <a:normAutofit fontScale="55000" lnSpcReduction="20000"/>
          </a:bodyPr>
          <a:lstStyle/>
          <a:p>
            <a:pPr marL="0" indent="0">
              <a:buNone/>
            </a:pPr>
            <a:r>
              <a:rPr lang="en-US" dirty="0"/>
              <a:t>steps</a:t>
            </a:r>
          </a:p>
          <a:p>
            <a:pPr marL="514350" indent="-514350">
              <a:buFont typeface="+mj-lt"/>
              <a:buAutoNum type="arabicPeriod"/>
            </a:pPr>
            <a:r>
              <a:rPr lang="en-US" dirty="0"/>
              <a:t>Identify the target user:</a:t>
            </a:r>
          </a:p>
          <a:p>
            <a:pPr marL="514350" indent="-514350">
              <a:buFont typeface="+mj-lt"/>
              <a:buAutoNum type="arabicPeriod"/>
            </a:pPr>
            <a:r>
              <a:rPr lang="en-US" dirty="0"/>
              <a:t>The challenge is about Bender, clearly referencing Bender from the Futurama TV series.</a:t>
            </a:r>
          </a:p>
          <a:p>
            <a:pPr marL="514350" indent="-514350">
              <a:buFont typeface="+mj-lt"/>
              <a:buAutoNum type="arabicPeriod"/>
            </a:pPr>
            <a:r>
              <a:rPr lang="en-US" dirty="0"/>
              <a:t>Research the answer to the security question:</a:t>
            </a:r>
          </a:p>
          <a:p>
            <a:pPr marL="514350" indent="-514350">
              <a:buFont typeface="+mj-lt"/>
              <a:buAutoNum type="arabicPeriod"/>
            </a:pPr>
            <a:r>
              <a:rPr lang="en-US" dirty="0"/>
              <a:t>Go to the Wikipedia article on Bender and check his biography.</a:t>
            </a:r>
          </a:p>
          <a:p>
            <a:pPr marL="514350" indent="-514350">
              <a:buFont typeface="+mj-lt"/>
              <a:buAutoNum type="arabicPeriod"/>
            </a:pPr>
            <a:r>
              <a:rPr lang="en-US" dirty="0"/>
              <a:t>It mentions Bender worked at a metalworking factory making suicide booths.</a:t>
            </a:r>
          </a:p>
          <a:p>
            <a:pPr marL="514350" indent="-514350">
              <a:buFont typeface="+mj-lt"/>
              <a:buAutoNum type="arabicPeriod"/>
            </a:pPr>
            <a:r>
              <a:rPr lang="en-US" dirty="0"/>
              <a:t>Further details on suicide booths (from the Futurama wiki) show the main company is </a:t>
            </a:r>
            <a:r>
              <a:rPr lang="en-US" dirty="0" err="1"/>
              <a:t>Stop'n'Drop</a:t>
            </a:r>
            <a:r>
              <a:rPr lang="en-US" dirty="0"/>
              <a:t>.</a:t>
            </a:r>
          </a:p>
          <a:p>
            <a:pPr marL="514350" indent="-514350">
              <a:buFont typeface="+mj-lt"/>
              <a:buAutoNum type="arabicPeriod"/>
            </a:pPr>
            <a:r>
              <a:rPr lang="en-US" dirty="0"/>
              <a:t>Answer the security question on the app:</a:t>
            </a:r>
          </a:p>
          <a:p>
            <a:pPr marL="514350" indent="-514350">
              <a:buFont typeface="+mj-lt"/>
              <a:buAutoNum type="arabicPeriod"/>
            </a:pPr>
            <a:r>
              <a:rPr lang="en-US" dirty="0"/>
              <a:t>Visit: http://localhost:3000/#/forgot-password</a:t>
            </a:r>
          </a:p>
          <a:p>
            <a:pPr marL="514350" indent="-514350">
              <a:buFont typeface="+mj-lt"/>
              <a:buAutoNum type="arabicPeriod"/>
            </a:pPr>
            <a:r>
              <a:rPr lang="en-US" dirty="0"/>
              <a:t>Use the email: </a:t>
            </a:r>
            <a:r>
              <a:rPr lang="en-US" dirty="0" err="1"/>
              <a:t>bender@juice-sh.op</a:t>
            </a:r>
            <a:endParaRPr lang="en-US" dirty="0"/>
          </a:p>
          <a:p>
            <a:pPr marL="514350" indent="-514350">
              <a:buFont typeface="+mj-lt"/>
              <a:buAutoNum type="arabicPeriod"/>
            </a:pPr>
            <a:r>
              <a:rPr lang="en-US" dirty="0"/>
              <a:t>When asked "Company you first work for as an adult?", enter:</a:t>
            </a:r>
          </a:p>
          <a:p>
            <a:pPr marL="514350" indent="-514350">
              <a:buFont typeface="+mj-lt"/>
              <a:buAutoNum type="arabicPeriod"/>
            </a:pPr>
            <a:r>
              <a:rPr lang="en-US" dirty="0" err="1"/>
              <a:t>Stop'n'Drop</a:t>
            </a:r>
            <a:endParaRPr lang="en-US" dirty="0"/>
          </a:p>
          <a:p>
            <a:pPr marL="514350" indent="-514350">
              <a:buFont typeface="+mj-lt"/>
              <a:buAutoNum type="arabicPeriod"/>
            </a:pPr>
            <a:r>
              <a:rPr lang="en-US" dirty="0"/>
              <a:t>Reset the password</a:t>
            </a:r>
          </a:p>
          <a:p>
            <a:r>
              <a:rPr lang="en-US" dirty="0"/>
              <a:t>Enter any new password and confirm it.</a:t>
            </a:r>
          </a:p>
          <a:p>
            <a:endParaRPr lang="en-US" dirty="0"/>
          </a:p>
          <a:p>
            <a:endParaRPr lang="en-IN" dirty="0"/>
          </a:p>
        </p:txBody>
      </p:sp>
    </p:spTree>
    <p:extLst>
      <p:ext uri="{BB962C8B-B14F-4D97-AF65-F5344CB8AC3E}">
        <p14:creationId xmlns:p14="http://schemas.microsoft.com/office/powerpoint/2010/main" val="2768366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D662-1F9F-FB6D-5F9E-E7AA69477F64}"/>
              </a:ext>
            </a:extLst>
          </p:cNvPr>
          <p:cNvSpPr>
            <a:spLocks noGrp="1"/>
          </p:cNvSpPr>
          <p:nvPr>
            <p:ph type="title"/>
          </p:nvPr>
        </p:nvSpPr>
        <p:spPr/>
        <p:txBody>
          <a:bodyPr>
            <a:normAutofit fontScale="90000"/>
          </a:bodyPr>
          <a:lstStyle/>
          <a:p>
            <a:r>
              <a:rPr lang="en-IN" dirty="0"/>
              <a:t>Broken Authentication – Reset </a:t>
            </a:r>
            <a:r>
              <a:rPr lang="en-IN" dirty="0" err="1"/>
              <a:t>Bjoern’s</a:t>
            </a:r>
            <a:r>
              <a:rPr lang="en-IN" dirty="0"/>
              <a:t> password</a:t>
            </a:r>
          </a:p>
        </p:txBody>
      </p:sp>
      <p:sp>
        <p:nvSpPr>
          <p:cNvPr id="3" name="Content Placeholder 2">
            <a:extLst>
              <a:ext uri="{FF2B5EF4-FFF2-40B4-BE49-F238E27FC236}">
                <a16:creationId xmlns:a16="http://schemas.microsoft.com/office/drawing/2014/main" id="{137A1ED1-5DCE-5DCD-6EDE-5DAB8A4A097A}"/>
              </a:ext>
            </a:extLst>
          </p:cNvPr>
          <p:cNvSpPr>
            <a:spLocks noGrp="1"/>
          </p:cNvSpPr>
          <p:nvPr>
            <p:ph idx="1"/>
          </p:nvPr>
        </p:nvSpPr>
        <p:spPr/>
        <p:txBody>
          <a:bodyPr>
            <a:normAutofit fontScale="85000" lnSpcReduction="20000"/>
          </a:bodyPr>
          <a:lstStyle/>
          <a:p>
            <a:r>
              <a:rPr lang="en-IN" dirty="0"/>
              <a:t>Objective:</a:t>
            </a:r>
          </a:p>
          <a:p>
            <a:r>
              <a:rPr lang="en-IN" dirty="0"/>
              <a:t>Reset the password of </a:t>
            </a:r>
            <a:r>
              <a:rPr lang="en-IN" dirty="0" err="1"/>
              <a:t>bjoern@juice-sh.op</a:t>
            </a:r>
            <a:r>
              <a:rPr lang="en-IN" dirty="0"/>
              <a:t> by correctly answering the security question:</a:t>
            </a:r>
          </a:p>
          <a:p>
            <a:endParaRPr lang="en-IN" dirty="0"/>
          </a:p>
          <a:p>
            <a:r>
              <a:rPr lang="en-IN" dirty="0"/>
              <a:t>"Your ZIP/postal code when you were a teenager?"</a:t>
            </a:r>
          </a:p>
          <a:p>
            <a:endParaRPr lang="en-IN" dirty="0"/>
          </a:p>
          <a:p>
            <a:r>
              <a:rPr lang="en-IN" dirty="0"/>
              <a:t>Vulnerability Type</a:t>
            </a:r>
          </a:p>
          <a:p>
            <a:r>
              <a:rPr lang="en-IN" dirty="0"/>
              <a:t>Insecure Account Recovery using Public Information</a:t>
            </a:r>
          </a:p>
          <a:p>
            <a:r>
              <a:rPr lang="en-IN" dirty="0"/>
              <a:t>Specifically, predictable security question answers, even with a twist of obscurity through historical format.</a:t>
            </a:r>
          </a:p>
          <a:p>
            <a:endParaRPr lang="en-IN" dirty="0"/>
          </a:p>
        </p:txBody>
      </p:sp>
    </p:spTree>
    <p:extLst>
      <p:ext uri="{BB962C8B-B14F-4D97-AF65-F5344CB8AC3E}">
        <p14:creationId xmlns:p14="http://schemas.microsoft.com/office/powerpoint/2010/main" val="38490678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BA0EE-19C6-3127-1D48-AF759D5DE10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3B060E6-2E5E-4BEA-D975-FCC9BD6866A1}"/>
              </a:ext>
            </a:extLst>
          </p:cNvPr>
          <p:cNvSpPr>
            <a:spLocks noGrp="1"/>
          </p:cNvSpPr>
          <p:nvPr>
            <p:ph idx="1"/>
          </p:nvPr>
        </p:nvSpPr>
        <p:spPr/>
        <p:txBody>
          <a:bodyPr>
            <a:normAutofit fontScale="47500" lnSpcReduction="20000"/>
          </a:bodyPr>
          <a:lstStyle/>
          <a:p>
            <a:r>
              <a:rPr lang="en-IN" dirty="0"/>
              <a:t>Steps</a:t>
            </a:r>
          </a:p>
          <a:p>
            <a:r>
              <a:rPr lang="en-IN" dirty="0"/>
              <a:t>Identify the user:</a:t>
            </a:r>
          </a:p>
          <a:p>
            <a:r>
              <a:rPr lang="en-IN" dirty="0"/>
              <a:t>The user “</a:t>
            </a:r>
            <a:r>
              <a:rPr lang="en-IN" dirty="0" err="1"/>
              <a:t>Bjoern</a:t>
            </a:r>
            <a:r>
              <a:rPr lang="en-IN" dirty="0"/>
              <a:t>” refers to </a:t>
            </a:r>
            <a:r>
              <a:rPr lang="en-IN" dirty="0" err="1"/>
              <a:t>Bjoern</a:t>
            </a:r>
            <a:r>
              <a:rPr lang="en-IN" dirty="0"/>
              <a:t> </a:t>
            </a:r>
            <a:r>
              <a:rPr lang="en-IN" dirty="0" err="1"/>
              <a:t>Kimminich</a:t>
            </a:r>
            <a:r>
              <a:rPr lang="en-IN" dirty="0"/>
              <a:t>, project leader of OWASP Juice Shop.</a:t>
            </a:r>
          </a:p>
          <a:p>
            <a:r>
              <a:rPr lang="en-IN" dirty="0"/>
              <a:t>Find his teenage postal code:</a:t>
            </a:r>
          </a:p>
          <a:p>
            <a:r>
              <a:rPr lang="en-IN" dirty="0"/>
              <a:t>His Facebook profile shows he’s from </a:t>
            </a:r>
            <a:r>
              <a:rPr lang="en-IN" dirty="0" err="1"/>
              <a:t>Uetersen</a:t>
            </a:r>
            <a:r>
              <a:rPr lang="en-IN" dirty="0"/>
              <a:t>, Germany.</a:t>
            </a:r>
          </a:p>
          <a:p>
            <a:r>
              <a:rPr lang="en-IN" dirty="0"/>
              <a:t>A Gist or Pastebin entry mentions his area code 04122, confirming the town.</a:t>
            </a:r>
          </a:p>
          <a:p>
            <a:r>
              <a:rPr lang="en-IN" dirty="0"/>
              <a:t>Check modern ZIP code (won’t work)</a:t>
            </a:r>
          </a:p>
          <a:p>
            <a:r>
              <a:rPr lang="en-IN" dirty="0"/>
              <a:t>From geopostcodes.com, </a:t>
            </a:r>
            <a:r>
              <a:rPr lang="en-IN" dirty="0" err="1"/>
              <a:t>Uetersen’s</a:t>
            </a:r>
            <a:r>
              <a:rPr lang="en-IN" dirty="0"/>
              <a:t> ZIP is 25436.</a:t>
            </a:r>
          </a:p>
          <a:p>
            <a:r>
              <a:rPr lang="en-IN" dirty="0"/>
              <a:t>Entering 25436 fails the challenge.</a:t>
            </a:r>
          </a:p>
          <a:p>
            <a:r>
              <a:rPr lang="en-IN" dirty="0"/>
              <a:t>Find historical ZIP code:</a:t>
            </a:r>
          </a:p>
          <a:p>
            <a:r>
              <a:rPr lang="en-IN" dirty="0"/>
              <a:t>Pre-reunification German ZIPs had different formats.</a:t>
            </a:r>
          </a:p>
          <a:p>
            <a:r>
              <a:rPr lang="en-IN" dirty="0"/>
              <a:t>From alte-postleitzahlen.de, the old ZIP for </a:t>
            </a:r>
            <a:r>
              <a:rPr lang="en-IN" dirty="0" err="1"/>
              <a:t>Uetersen</a:t>
            </a:r>
            <a:r>
              <a:rPr lang="en-IN" dirty="0"/>
              <a:t> was</a:t>
            </a:r>
          </a:p>
          <a:p>
            <a:r>
              <a:rPr lang="en-IN" dirty="0"/>
              <a:t>W-2082</a:t>
            </a:r>
          </a:p>
          <a:p>
            <a:r>
              <a:rPr lang="en-IN" dirty="0"/>
              <a:t>Still incorrect.</a:t>
            </a:r>
          </a:p>
          <a:p>
            <a:r>
              <a:rPr lang="en-IN" dirty="0"/>
              <a:t>Discover final correct format</a:t>
            </a:r>
          </a:p>
          <a:p>
            <a:r>
              <a:rPr lang="en-IN" dirty="0" err="1"/>
              <a:t>Bjoern</a:t>
            </a:r>
            <a:r>
              <a:rPr lang="en-IN" dirty="0"/>
              <a:t> added obscurity by writing out the region prefix.</a:t>
            </a:r>
          </a:p>
          <a:p>
            <a:r>
              <a:rPr lang="en-IN" dirty="0"/>
              <a:t>West-2082</a:t>
            </a:r>
          </a:p>
          <a:p>
            <a:endParaRPr lang="en-IN" dirty="0"/>
          </a:p>
        </p:txBody>
      </p:sp>
    </p:spTree>
    <p:extLst>
      <p:ext uri="{BB962C8B-B14F-4D97-AF65-F5344CB8AC3E}">
        <p14:creationId xmlns:p14="http://schemas.microsoft.com/office/powerpoint/2010/main" val="2011283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4A8D8-F337-1937-3267-9CAF47DF3D4B}"/>
              </a:ext>
            </a:extLst>
          </p:cNvPr>
          <p:cNvSpPr>
            <a:spLocks noGrp="1"/>
          </p:cNvSpPr>
          <p:nvPr>
            <p:ph type="title"/>
          </p:nvPr>
        </p:nvSpPr>
        <p:spPr/>
        <p:txBody>
          <a:bodyPr>
            <a:normAutofit fontScale="90000"/>
          </a:bodyPr>
          <a:lstStyle/>
          <a:p>
            <a:r>
              <a:rPr lang="en-IN" dirty="0"/>
              <a:t>Broken Authentication – Reset Jim’s Password</a:t>
            </a:r>
            <a:br>
              <a:rPr lang="en-IN" dirty="0"/>
            </a:br>
            <a:endParaRPr lang="en-IN" dirty="0"/>
          </a:p>
        </p:txBody>
      </p:sp>
      <p:sp>
        <p:nvSpPr>
          <p:cNvPr id="3" name="Content Placeholder 2">
            <a:extLst>
              <a:ext uri="{FF2B5EF4-FFF2-40B4-BE49-F238E27FC236}">
                <a16:creationId xmlns:a16="http://schemas.microsoft.com/office/drawing/2014/main" id="{DAD14853-7C28-181E-DCE5-84B938351DB8}"/>
              </a:ext>
            </a:extLst>
          </p:cNvPr>
          <p:cNvSpPr>
            <a:spLocks noGrp="1"/>
          </p:cNvSpPr>
          <p:nvPr>
            <p:ph idx="1"/>
          </p:nvPr>
        </p:nvSpPr>
        <p:spPr/>
        <p:txBody>
          <a:bodyPr>
            <a:normAutofit fontScale="70000" lnSpcReduction="20000"/>
          </a:bodyPr>
          <a:lstStyle/>
          <a:p>
            <a:pPr marL="0" indent="0">
              <a:buNone/>
            </a:pPr>
            <a:r>
              <a:rPr lang="en-US" dirty="0"/>
              <a:t>Objective:</a:t>
            </a:r>
          </a:p>
          <a:p>
            <a:r>
              <a:rPr lang="en-US" dirty="0"/>
              <a:t>Reset the password for the user </a:t>
            </a:r>
            <a:r>
              <a:rPr lang="en-US" dirty="0" err="1"/>
              <a:t>jim@juice-sh.op</a:t>
            </a:r>
            <a:r>
              <a:rPr lang="en-US" dirty="0"/>
              <a:t> by answering this security question:</a:t>
            </a:r>
          </a:p>
          <a:p>
            <a:r>
              <a:rPr lang="en-US" dirty="0"/>
              <a:t>“Your eldest sibling’s middle name?”</a:t>
            </a:r>
          </a:p>
          <a:p>
            <a:pPr marL="0" indent="0">
              <a:buNone/>
            </a:pPr>
            <a:r>
              <a:rPr lang="en-US" dirty="0"/>
              <a:t>Vulnerability</a:t>
            </a:r>
          </a:p>
          <a:p>
            <a:r>
              <a:rPr lang="en-US" dirty="0"/>
              <a:t>Predictable Security Question + Public Information Exposure</a:t>
            </a:r>
          </a:p>
          <a:p>
            <a:endParaRPr lang="en-US" dirty="0"/>
          </a:p>
          <a:p>
            <a:r>
              <a:rPr lang="en-US" dirty="0"/>
              <a:t>This challenge leverages a weak account recovery mechanism where:</a:t>
            </a:r>
          </a:p>
          <a:p>
            <a:r>
              <a:rPr lang="en-US" dirty="0"/>
              <a:t>The security question is guessable</a:t>
            </a:r>
          </a:p>
          <a:p>
            <a:r>
              <a:rPr lang="en-US" dirty="0"/>
              <a:t>The user (Jim) is a public figure, and</a:t>
            </a:r>
          </a:p>
          <a:p>
            <a:r>
              <a:rPr lang="en-US" dirty="0"/>
              <a:t>The answer is easily found online or brute-forced using a list of common middle names.</a:t>
            </a:r>
          </a:p>
          <a:p>
            <a:endParaRPr lang="en-IN" dirty="0"/>
          </a:p>
        </p:txBody>
      </p:sp>
    </p:spTree>
    <p:extLst>
      <p:ext uri="{BB962C8B-B14F-4D97-AF65-F5344CB8AC3E}">
        <p14:creationId xmlns:p14="http://schemas.microsoft.com/office/powerpoint/2010/main" val="2295701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2F72A-8D87-CF0A-92ED-F6F9AA73C23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F04C0AA-9614-3167-C801-B9B0386ED95B}"/>
              </a:ext>
            </a:extLst>
          </p:cNvPr>
          <p:cNvSpPr>
            <a:spLocks noGrp="1"/>
          </p:cNvSpPr>
          <p:nvPr>
            <p:ph idx="1"/>
          </p:nvPr>
        </p:nvSpPr>
        <p:spPr/>
        <p:txBody>
          <a:bodyPr>
            <a:normAutofit fontScale="40000" lnSpcReduction="20000"/>
          </a:bodyPr>
          <a:lstStyle/>
          <a:p>
            <a:r>
              <a:rPr lang="en-US" dirty="0"/>
              <a:t>steps</a:t>
            </a:r>
          </a:p>
          <a:p>
            <a:r>
              <a:rPr lang="en-US" dirty="0"/>
              <a:t>Go to the login page.</a:t>
            </a:r>
          </a:p>
          <a:p>
            <a:r>
              <a:rPr lang="en-US" dirty="0"/>
              <a:t>Enter: </a:t>
            </a:r>
            <a:r>
              <a:rPr lang="en-US" dirty="0" err="1"/>
              <a:t>jim@juice-sh.op</a:t>
            </a:r>
            <a:r>
              <a:rPr lang="en-US" dirty="0"/>
              <a:t> with a dummy password (e.g., test123).</a:t>
            </a:r>
          </a:p>
          <a:p>
            <a:r>
              <a:rPr lang="en-US" dirty="0"/>
              <a:t>Intercept the request in Burp Suite — this will show a 401 Unauthorized.</a:t>
            </a:r>
          </a:p>
          <a:p>
            <a:r>
              <a:rPr lang="en-US" dirty="0"/>
              <a:t>Send request to Intruder</a:t>
            </a:r>
          </a:p>
          <a:p>
            <a:r>
              <a:rPr lang="en-US" dirty="0"/>
              <a:t>Configure Intruder attack</a:t>
            </a:r>
          </a:p>
          <a:p>
            <a:r>
              <a:rPr lang="en-US" dirty="0"/>
              <a:t>Click Clear § to remove all automatic markers.</a:t>
            </a:r>
          </a:p>
          <a:p>
            <a:r>
              <a:rPr lang="en-US" dirty="0"/>
              <a:t>Highlight the value of the answer (or password) parameter.</a:t>
            </a:r>
          </a:p>
          <a:p>
            <a:r>
              <a:rPr lang="en-US" dirty="0"/>
              <a:t>Click Add § to mark it for payload injection.</a:t>
            </a:r>
          </a:p>
          <a:p>
            <a:r>
              <a:rPr lang="en-US" dirty="0"/>
              <a:t>Set payload options</a:t>
            </a:r>
          </a:p>
          <a:p>
            <a:r>
              <a:rPr lang="en-US" dirty="0"/>
              <a:t>Switch to the Payloads tab.</a:t>
            </a:r>
          </a:p>
          <a:p>
            <a:r>
              <a:rPr lang="en-US" dirty="0"/>
              <a:t>Set Payload type to Simple list.</a:t>
            </a:r>
          </a:p>
          <a:p>
            <a:r>
              <a:rPr lang="en-US" dirty="0"/>
              <a:t>Load a file containing common names (e.g., from SSA Baby Names List).</a:t>
            </a:r>
          </a:p>
          <a:p>
            <a:r>
              <a:rPr lang="en-US" dirty="0"/>
              <a:t>Click Start attack.</a:t>
            </a:r>
          </a:p>
          <a:p>
            <a:r>
              <a:rPr lang="en-US" dirty="0"/>
              <a:t>Monitor the HTTP status codes and response lengths.</a:t>
            </a:r>
          </a:p>
          <a:p>
            <a:r>
              <a:rPr lang="en-US" dirty="0"/>
              <a:t>Look for a 200 OK response (instead of 401).</a:t>
            </a:r>
          </a:p>
          <a:p>
            <a:r>
              <a:rPr lang="en-US" dirty="0"/>
              <a:t>In this case, the correct answer is Samuel.</a:t>
            </a:r>
          </a:p>
          <a:p>
            <a:r>
              <a:rPr lang="en-US" dirty="0"/>
              <a:t>9.Result:</a:t>
            </a:r>
          </a:p>
          <a:p>
            <a:r>
              <a:rPr lang="en-US" dirty="0"/>
              <a:t>Once you find Samuel gives a 200 response, use that as the answer in the Forgot Password form.</a:t>
            </a:r>
          </a:p>
          <a:p>
            <a:r>
              <a:rPr lang="en-US" dirty="0"/>
              <a:t>Set a new password and complete the reset.</a:t>
            </a:r>
            <a:endParaRPr lang="en-IN" dirty="0"/>
          </a:p>
        </p:txBody>
      </p:sp>
    </p:spTree>
    <p:extLst>
      <p:ext uri="{BB962C8B-B14F-4D97-AF65-F5344CB8AC3E}">
        <p14:creationId xmlns:p14="http://schemas.microsoft.com/office/powerpoint/2010/main" val="1138047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74FA-8F53-FE13-6C45-086AD7344A1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6298549-FF4A-2628-A8F5-752D50CE3120}"/>
              </a:ext>
            </a:extLst>
          </p:cNvPr>
          <p:cNvPicPr>
            <a:picLocks noGrp="1" noChangeAspect="1"/>
          </p:cNvPicPr>
          <p:nvPr>
            <p:ph idx="1"/>
          </p:nvPr>
        </p:nvPicPr>
        <p:blipFill>
          <a:blip r:embed="rId2"/>
          <a:stretch>
            <a:fillRect/>
          </a:stretch>
        </p:blipFill>
        <p:spPr>
          <a:xfrm>
            <a:off x="457200" y="1880402"/>
            <a:ext cx="8229600" cy="3965558"/>
          </a:xfrm>
        </p:spPr>
      </p:pic>
    </p:spTree>
    <p:extLst>
      <p:ext uri="{BB962C8B-B14F-4D97-AF65-F5344CB8AC3E}">
        <p14:creationId xmlns:p14="http://schemas.microsoft.com/office/powerpoint/2010/main" val="3248079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C69F-604B-4819-A24D-9652AFFB88F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2CA7697-48D4-30BC-ED6A-767C0C48865D}"/>
              </a:ext>
            </a:extLst>
          </p:cNvPr>
          <p:cNvPicPr>
            <a:picLocks noGrp="1" noChangeAspect="1"/>
          </p:cNvPicPr>
          <p:nvPr>
            <p:ph idx="1"/>
          </p:nvPr>
        </p:nvPicPr>
        <p:blipFill>
          <a:blip r:embed="rId2"/>
          <a:stretch>
            <a:fillRect/>
          </a:stretch>
        </p:blipFill>
        <p:spPr>
          <a:xfrm>
            <a:off x="457200" y="2799627"/>
            <a:ext cx="8229600" cy="2127108"/>
          </a:xfrm>
        </p:spPr>
      </p:pic>
    </p:spTree>
    <p:extLst>
      <p:ext uri="{BB962C8B-B14F-4D97-AF65-F5344CB8AC3E}">
        <p14:creationId xmlns:p14="http://schemas.microsoft.com/office/powerpoint/2010/main" val="1768746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D3227-0A49-3E6D-0CBA-312186C1034C}"/>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E6266C58-D92D-B9DE-7E51-F5B57F2F66CD}"/>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DD0310DA-05E1-B65E-6AAC-8801738ECB3A}"/>
              </a:ext>
            </a:extLst>
          </p:cNvPr>
          <p:cNvPicPr>
            <a:picLocks noChangeAspect="1"/>
          </p:cNvPicPr>
          <p:nvPr/>
        </p:nvPicPr>
        <p:blipFill>
          <a:blip r:embed="rId2"/>
          <a:stretch>
            <a:fillRect/>
          </a:stretch>
        </p:blipFill>
        <p:spPr>
          <a:xfrm>
            <a:off x="0" y="1376516"/>
            <a:ext cx="9144000" cy="4104968"/>
          </a:xfrm>
          <a:prstGeom prst="rect">
            <a:avLst/>
          </a:prstGeom>
        </p:spPr>
      </p:pic>
    </p:spTree>
    <p:extLst>
      <p:ext uri="{BB962C8B-B14F-4D97-AF65-F5344CB8AC3E}">
        <p14:creationId xmlns:p14="http://schemas.microsoft.com/office/powerpoint/2010/main" val="855616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259CD-D5B1-76BE-9E45-08F29A07E0B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5ADCC141-89A8-D106-C137-B933E7A6C7FF}"/>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94663869-D93F-A515-5463-022117BE5FAA}"/>
              </a:ext>
            </a:extLst>
          </p:cNvPr>
          <p:cNvPicPr>
            <a:picLocks noChangeAspect="1"/>
          </p:cNvPicPr>
          <p:nvPr/>
        </p:nvPicPr>
        <p:blipFill>
          <a:blip r:embed="rId2"/>
          <a:stretch>
            <a:fillRect/>
          </a:stretch>
        </p:blipFill>
        <p:spPr>
          <a:xfrm>
            <a:off x="0" y="385317"/>
            <a:ext cx="9144000" cy="6087365"/>
          </a:xfrm>
          <a:prstGeom prst="rect">
            <a:avLst/>
          </a:prstGeom>
        </p:spPr>
      </p:pic>
    </p:spTree>
    <p:extLst>
      <p:ext uri="{BB962C8B-B14F-4D97-AF65-F5344CB8AC3E}">
        <p14:creationId xmlns:p14="http://schemas.microsoft.com/office/powerpoint/2010/main" val="716858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Improper Input Validation - Empty User Registration</a:t>
            </a:r>
          </a:p>
        </p:txBody>
      </p:sp>
      <p:sp>
        <p:nvSpPr>
          <p:cNvPr id="3" name="Content Placeholder 2"/>
          <p:cNvSpPr>
            <a:spLocks noGrp="1"/>
          </p:cNvSpPr>
          <p:nvPr>
            <p:ph idx="1"/>
          </p:nvPr>
        </p:nvSpPr>
        <p:spPr/>
        <p:txBody>
          <a:bodyPr/>
          <a:lstStyle/>
          <a:p>
            <a:endParaRPr dirty="0"/>
          </a:p>
          <a:p>
            <a:pPr>
              <a:defRPr sz="1800"/>
            </a:pPr>
            <a:r>
              <a:rPr dirty="0"/>
              <a:t>Vulnerability: Allows registration with empty credentials.</a:t>
            </a:r>
          </a:p>
          <a:p>
            <a:pPr marL="0" indent="0">
              <a:buNone/>
              <a:defRPr sz="1800"/>
            </a:pPr>
            <a:r>
              <a:rPr dirty="0"/>
              <a:t>Steps:</a:t>
            </a:r>
          </a:p>
          <a:p>
            <a:pPr>
              <a:defRPr sz="1800"/>
            </a:pPr>
            <a:r>
              <a:rPr dirty="0"/>
              <a:t>Intercept registration request.</a:t>
            </a:r>
          </a:p>
          <a:p>
            <a:pPr>
              <a:defRPr sz="1800"/>
            </a:pPr>
            <a:r>
              <a:rPr dirty="0"/>
              <a:t>Change email and password fields to empty.</a:t>
            </a:r>
          </a:p>
          <a:p>
            <a:pPr>
              <a:defRPr sz="1800"/>
            </a:pPr>
            <a:r>
              <a:rPr dirty="0"/>
              <a:t>Forward request to register empty user.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D5F25-09F4-F89A-9FFF-D171232E506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94C16E7-BA64-8F62-6935-7C3DA69C6019}"/>
              </a:ext>
            </a:extLst>
          </p:cNvPr>
          <p:cNvPicPr>
            <a:picLocks noGrp="1" noChangeAspect="1"/>
          </p:cNvPicPr>
          <p:nvPr>
            <p:ph idx="1"/>
          </p:nvPr>
        </p:nvPicPr>
        <p:blipFill>
          <a:blip r:embed="rId2"/>
          <a:stretch>
            <a:fillRect/>
          </a:stretch>
        </p:blipFill>
        <p:spPr>
          <a:xfrm>
            <a:off x="1348448" y="1600200"/>
            <a:ext cx="6447104" cy="4525963"/>
          </a:xfrm>
        </p:spPr>
      </p:pic>
    </p:spTree>
    <p:extLst>
      <p:ext uri="{BB962C8B-B14F-4D97-AF65-F5344CB8AC3E}">
        <p14:creationId xmlns:p14="http://schemas.microsoft.com/office/powerpoint/2010/main" val="2448810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Improper Input Validation - Expired Coupon</a:t>
            </a:r>
          </a:p>
        </p:txBody>
      </p:sp>
      <p:sp>
        <p:nvSpPr>
          <p:cNvPr id="3" name="Content Placeholder 2"/>
          <p:cNvSpPr>
            <a:spLocks noGrp="1"/>
          </p:cNvSpPr>
          <p:nvPr>
            <p:ph idx="1"/>
          </p:nvPr>
        </p:nvSpPr>
        <p:spPr/>
        <p:txBody>
          <a:bodyPr>
            <a:normAutofit fontScale="85000" lnSpcReduction="20000"/>
          </a:bodyPr>
          <a:lstStyle/>
          <a:p>
            <a:r>
              <a:rPr lang="en-US" dirty="0"/>
              <a:t>goal is to successfully redeem an expired campaign coupon code in Juice Shop. </a:t>
            </a:r>
          </a:p>
          <a:p>
            <a:r>
              <a:rPr lang="en-US" dirty="0"/>
              <a:t>The app once offered seasonal coupons, and one such code (WMNSDY2019) is no longer valid — unless you trick the system by manipulating your local time.</a:t>
            </a:r>
          </a:p>
          <a:p>
            <a:endParaRPr lang="en-US" dirty="0"/>
          </a:p>
          <a:p>
            <a:pPr marL="0" indent="0">
              <a:buNone/>
            </a:pPr>
            <a:r>
              <a:rPr lang="en-US" dirty="0"/>
              <a:t> Vulnerability Type</a:t>
            </a:r>
          </a:p>
          <a:p>
            <a:r>
              <a:rPr lang="en-US" dirty="0"/>
              <a:t>Client-Side Time Validation</a:t>
            </a:r>
          </a:p>
          <a:p>
            <a:r>
              <a:rPr lang="en-US" dirty="0"/>
              <a:t>The app uses the client’s system time (not the server time) to validate whether a coupon is active. This means a user can manipulate their local date to fool the app into accepting expired coupons.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274</TotalTime>
  <Words>2795</Words>
  <Application>Microsoft Office PowerPoint</Application>
  <PresentationFormat>On-screen Show (4:3)</PresentationFormat>
  <Paragraphs>298</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Consolas</vt:lpstr>
      <vt:lpstr>Helvetica Neue</vt:lpstr>
      <vt:lpstr>Office Theme</vt:lpstr>
      <vt:lpstr>OWASP Juice Shop Vulnerabilities </vt:lpstr>
      <vt:lpstr>Improper Input Validation - Admin Registration</vt:lpstr>
      <vt:lpstr>PowerPoint Presentation</vt:lpstr>
      <vt:lpstr>Improper Input Validation - Deluxe Fraud</vt:lpstr>
      <vt:lpstr>PowerPoint Presentation</vt:lpstr>
      <vt:lpstr>PowerPoint Presentation</vt:lpstr>
      <vt:lpstr>Improper Input Validation - Empty User Registration</vt:lpstr>
      <vt:lpstr>PowerPoint Presentation</vt:lpstr>
      <vt:lpstr>Improper Input Validation - Expired Coupon</vt:lpstr>
      <vt:lpstr>PowerPoint Presentation</vt:lpstr>
      <vt:lpstr>PowerPoint Presentation</vt:lpstr>
      <vt:lpstr>Improper Input Validation - Missing Encoding</vt:lpstr>
      <vt:lpstr>PowerPoint Presentation</vt:lpstr>
      <vt:lpstr>PowerPoint Presentation</vt:lpstr>
      <vt:lpstr>Improper Input Validation - Payback Time</vt:lpstr>
      <vt:lpstr>PowerPoint Presentation</vt:lpstr>
      <vt:lpstr>PowerPoint Presentation</vt:lpstr>
      <vt:lpstr>Improper Input Validation - Repetitive Registration</vt:lpstr>
      <vt:lpstr>PowerPoint Presentation</vt:lpstr>
      <vt:lpstr>Improper Input Validation - Upload Size</vt:lpstr>
      <vt:lpstr>PowerPoint Presentation</vt:lpstr>
      <vt:lpstr>Improper Input Validation - Upload Type</vt:lpstr>
      <vt:lpstr>PowerPoint Presentation</vt:lpstr>
      <vt:lpstr>Improper Input Validation - Zero Stars</vt:lpstr>
      <vt:lpstr>PowerPoint Presentation</vt:lpstr>
      <vt:lpstr>Broken Authentication - Bjoern's Favorite Pet</vt:lpstr>
      <vt:lpstr>PowerPoint Presentation</vt:lpstr>
      <vt:lpstr>PowerPoint Presentation</vt:lpstr>
      <vt:lpstr>Broken Authentication - Change Bender's Password</vt:lpstr>
      <vt:lpstr>PowerPoint Presentation</vt:lpstr>
      <vt:lpstr>PowerPoint Presentation</vt:lpstr>
      <vt:lpstr>PowerPoint Presentation</vt:lpstr>
      <vt:lpstr>Broken Authentication - Login Bjoern</vt:lpstr>
      <vt:lpstr>PowerPoint Presentation</vt:lpstr>
      <vt:lpstr>PowerPoint Presentation</vt:lpstr>
      <vt:lpstr>PowerPoint Presentation</vt:lpstr>
      <vt:lpstr>Broken Authentication - Password Strength</vt:lpstr>
      <vt:lpstr>PowerPoint Presentation</vt:lpstr>
      <vt:lpstr>PowerPoint Presentation</vt:lpstr>
      <vt:lpstr>Broken Authentication – Reset Benders Password</vt:lpstr>
      <vt:lpstr>PowerPoint Presentation</vt:lpstr>
      <vt:lpstr>Broken Authentication – Reset Bjoern’s password</vt:lpstr>
      <vt:lpstr>PowerPoint Presentation</vt:lpstr>
      <vt:lpstr>Broken Authentication – Reset Jim’s Password </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SAIBHARGAV THOOMU</dc:creator>
  <cp:keywords/>
  <dc:description>generated using python-pptx</dc:description>
  <cp:lastModifiedBy>Sai Bhargav Thoomu</cp:lastModifiedBy>
  <cp:revision>33</cp:revision>
  <dcterms:created xsi:type="dcterms:W3CDTF">2013-01-27T09:14:16Z</dcterms:created>
  <dcterms:modified xsi:type="dcterms:W3CDTF">2025-05-23T10:16:51Z</dcterms:modified>
  <cp:category/>
</cp:coreProperties>
</file>